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19" r:id="rId1"/>
  </p:sldMasterIdLst>
  <p:notesMasterIdLst>
    <p:notesMasterId r:id="rId34"/>
  </p:notesMasterIdLst>
  <p:handoutMasterIdLst>
    <p:handoutMasterId r:id="rId35"/>
  </p:handoutMasterIdLst>
  <p:sldIdLst>
    <p:sldId id="1364" r:id="rId2"/>
    <p:sldId id="1363" r:id="rId3"/>
    <p:sldId id="1332" r:id="rId4"/>
    <p:sldId id="1333" r:id="rId5"/>
    <p:sldId id="1334" r:id="rId6"/>
    <p:sldId id="1335" r:id="rId7"/>
    <p:sldId id="1336" r:id="rId8"/>
    <p:sldId id="1337" r:id="rId9"/>
    <p:sldId id="1338" r:id="rId10"/>
    <p:sldId id="1339" r:id="rId11"/>
    <p:sldId id="1340" r:id="rId12"/>
    <p:sldId id="1341" r:id="rId13"/>
    <p:sldId id="1342" r:id="rId14"/>
    <p:sldId id="1343" r:id="rId15"/>
    <p:sldId id="1344" r:id="rId16"/>
    <p:sldId id="1345" r:id="rId17"/>
    <p:sldId id="1346" r:id="rId18"/>
    <p:sldId id="1347" r:id="rId19"/>
    <p:sldId id="1348" r:id="rId20"/>
    <p:sldId id="1349" r:id="rId21"/>
    <p:sldId id="1350" r:id="rId22"/>
    <p:sldId id="1351" r:id="rId23"/>
    <p:sldId id="1352" r:id="rId24"/>
    <p:sldId id="1353" r:id="rId25"/>
    <p:sldId id="1354" r:id="rId26"/>
    <p:sldId id="1355" r:id="rId27"/>
    <p:sldId id="1356" r:id="rId28"/>
    <p:sldId id="1357" r:id="rId29"/>
    <p:sldId id="1358" r:id="rId30"/>
    <p:sldId id="1359" r:id="rId31"/>
    <p:sldId id="1360" r:id="rId32"/>
    <p:sldId id="1361" r:id="rId3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879"/>
    <a:srgbClr val="FF0066"/>
    <a:srgbClr val="3366FF"/>
    <a:srgbClr val="00CC00"/>
    <a:srgbClr val="FF0000"/>
    <a:srgbClr val="0000CC"/>
    <a:srgbClr val="FF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860" autoAdjust="0"/>
    <p:restoredTop sz="94264" autoAdjust="0"/>
  </p:normalViewPr>
  <p:slideViewPr>
    <p:cSldViewPr>
      <p:cViewPr>
        <p:scale>
          <a:sx n="112" d="100"/>
          <a:sy n="112" d="100"/>
        </p:scale>
        <p:origin x="-336" y="-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1D61F6-3C66-8E4D-BA75-DD3B7CAB44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158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5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5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75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AE4678B-761C-8849-8CF9-C8F2F47C1A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808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72138B-DAC1-594A-B067-C2EDC3D486E9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146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8C9F51A-671B-C840-B0ED-B9AC2080FBF6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904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D90F977-ED89-C044-ACCC-66BC52D94EC3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109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D04783F-6641-A345-872C-7291CF49549F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124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4B98581-E93E-284A-8EED-A9A65DE3AB3D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52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25440E9-B301-E449-9BC8-5CE394EA339D}" type="slidenum">
              <a:rPr lang="en-US" altLang="en-US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465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A0F66C1-D97D-A349-9AB5-DC35574AC099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83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9234A59-9D09-B940-9D36-62543D7C2A71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098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7C767DB-D255-2241-B326-A3A350312C38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119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FAFFD61-D51D-224C-BDCE-401D4D3DC2CA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3782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B551A20-3C29-9E49-9F9E-EF36EAAC72DB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240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79DFE27-A1F9-1144-9D02-6265BD874489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937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1FB4C43-E2EC-1842-93CF-BEB777143C75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251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94B2B04-AF8E-B54D-B40F-A859D56DD175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990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748C177-74AD-204F-818F-62E567D855A6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234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E1E3079-30A9-5040-9178-BEDF5ECAC784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977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1715DC8-819D-A642-85FB-CB32D62496A4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0190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EAE1B4A-512F-A44D-9C24-8BD091CA537E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1848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E3756D6-8C2C-1C41-904D-6BA58DC55A4A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00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0F006CA-DE63-8549-B691-1A7A25CA1DC2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77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/>
              <a:t>Juthani-Mehta M, Tinetti M, Perrelli E, et al. The role of dipstick testing in the evaluation of UTI in nursing home residents. Infect Control Hosp Epidemiol 2007;28(7):889-91.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E45BDE1-98BA-5746-A09A-FCFB72D36FC4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57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5FF37BD-CF06-C54D-BAF5-F3E404D69AFB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078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CA6AC63-D933-A146-A930-37BDC6111F8B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844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/>
              <a:t>Additional information:</a:t>
            </a:r>
          </a:p>
          <a:p>
            <a:r>
              <a:rPr lang="en-US" altLang="en-US"/>
              <a:t>Non-specific symptoms in the absence of clinical signs of infection should be discussed with the physician.</a:t>
            </a: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A4FF808-859F-5745-AECD-CE78D48F3D54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47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/>
              <a:t>Additional information:</a:t>
            </a:r>
          </a:p>
          <a:p>
            <a:r>
              <a:rPr lang="en-US" altLang="en-US"/>
              <a:t>Non-specific symptoms in the absence of clinical signs of infection should be discussed with the physician.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C32CE83-F557-9249-B3A2-4764A9AB99C1}" type="slidenum">
              <a:rPr lang="en-US" altLang="en-US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3149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80A0067-D2DF-8745-800B-645C3A967442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28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D81E1C6-41CD-2C4F-AFAC-8C972CBD175B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933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1C9333F-1FA3-4B4F-BC73-55A1DFE0C889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450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94B024E-0A26-514A-9626-D136AA2C2976}" type="slidenum">
              <a:rPr lang="en-US" altLang="en-US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85860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B66D7D8-81B6-F643-909F-6B6B1CADBC90}" type="slidenum">
              <a:rPr lang="en-US" altLang="en-US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4784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4AC4879-263C-B046-8B4B-AC1137A32AE2}" type="slidenum">
              <a:rPr lang="en-US" altLang="en-US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7014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ACEDE17-E1CB-8D41-ADEE-A2CF7F4AE4D6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122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ABB98-F475-A945-9529-F0614B8007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21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C275F-6FD1-CA48-9003-DEE5A99EB2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57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F4976-E8F7-5A4B-BDAD-2DF1C62768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056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ED9D2-6A01-2D4F-9BA8-7437C6C51C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17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A94B7-1011-794F-B45D-954FC611CB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64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B7585-49BF-7B4D-91A2-C2C718649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481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AD840-3CE2-D144-BCC0-C40D5653EE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14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559E4-E1BD-EC45-863B-B3FD230A0F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74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CF9B3-38B6-3D4D-9422-0563A35C6F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501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7F263-D4F7-2746-95D0-7621A5D28A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9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E15A-1C20-3D48-B70F-F0C14D4AAE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09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CB9B723-7004-C844-9B63-9CB86DAD60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hyperlink" Target="https://www.ammi.ca/AntibioticAwarenes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mi.ca/AntibioticAwareness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200" b="1" dirty="0" err="1" smtClean="0">
                <a:solidFill>
                  <a:srgbClr val="C00000"/>
                </a:solidFill>
              </a:rPr>
              <a:t>Campagne</a:t>
            </a:r>
            <a:r>
              <a:rPr lang="en-US" sz="2200" b="1" dirty="0" smtClean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« </a:t>
            </a:r>
            <a:r>
              <a:rPr lang="en-US" sz="2200" b="1" dirty="0" err="1">
                <a:solidFill>
                  <a:srgbClr val="C00000"/>
                </a:solidFill>
              </a:rPr>
              <a:t>Bactériurie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asymptomatique</a:t>
            </a:r>
            <a:r>
              <a:rPr lang="en-US" sz="2200" b="1" dirty="0">
                <a:solidFill>
                  <a:srgbClr val="C00000"/>
                </a:solidFill>
              </a:rPr>
              <a:t> » -</a:t>
            </a:r>
            <a:r>
              <a:rPr lang="en-US" sz="2200" b="1" dirty="0" err="1" smtClean="0">
                <a:solidFill>
                  <a:srgbClr val="C00000"/>
                </a:solidFill>
              </a:rPr>
              <a:t>Remerciements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1600" b="1">
                <a:solidFill>
                  <a:srgbClr val="312879"/>
                </a:solidFill>
              </a:rPr>
              <a:t>Comité sur l’Antibiogouvernance et la Résistance</a:t>
            </a:r>
          </a:p>
          <a:p>
            <a:pPr marL="10795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1600" b="1">
                <a:solidFill>
                  <a:srgbClr val="312879"/>
                </a:solidFill>
              </a:rPr>
              <a:t>d’Association pour la microbiologie médicale et l'infectiologie (AMMI) Canada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fr-FR" sz="1600"/>
              <a:t>Président</a:t>
            </a:r>
            <a:r>
              <a:rPr lang="en-US" altLang="en-US" sz="1600"/>
              <a:t> – Andrew Morris	</a:t>
            </a:r>
            <a:r>
              <a:rPr lang="en-US" altLang="fr-FR" sz="1600"/>
              <a:t> Vice présidente</a:t>
            </a:r>
            <a:r>
              <a:rPr lang="en-US" altLang="en-US" sz="1600"/>
              <a:t> – Edith Blondel-Hill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>
              <a:solidFill>
                <a:srgbClr val="0070C0"/>
              </a:solidFill>
            </a:endParaRP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b="1">
                <a:solidFill>
                  <a:srgbClr val="312879"/>
                </a:solidFill>
              </a:rPr>
              <a:t>Groupe de travail portant sur la Bactériurie Asymptomatique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Kim Abbass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Edith Blondel-Hill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Gregory German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Tim Lau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Caroline Nott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David Patrick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Geneviève Soucy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/>
              <a:t>Nous remercions le Conseil d’administration et le secrétariat d’AMMI Canada pour leur support.</a:t>
            </a:r>
            <a:endParaRPr lang="en-US" altLang="en-US" sz="600">
              <a:solidFill>
                <a:srgbClr val="FFC000"/>
              </a:solidFill>
            </a:endParaRPr>
          </a:p>
        </p:txBody>
      </p:sp>
      <p:sp>
        <p:nvSpPr>
          <p:cNvPr id="1741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91C0DA8-4CE1-9346-A233-A5FE276B94D0}" type="slidenum">
              <a:rPr lang="en-US" altLang="en-US"/>
              <a:pPr algn="r"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9458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</a:pPr>
            <a:endParaRPr lang="en-US" altLang="en-US" sz="2200" b="1" dirty="0">
              <a:solidFill>
                <a:srgbClr val="312879"/>
              </a:solidFill>
            </a:endParaRPr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 sz="2200" b="1" dirty="0" err="1">
                <a:solidFill>
                  <a:srgbClr val="312879"/>
                </a:solidFill>
              </a:rPr>
              <a:t>Définition</a:t>
            </a:r>
            <a:endParaRPr lang="en-US" altLang="en-US" sz="2200" b="1" dirty="0">
              <a:solidFill>
                <a:srgbClr val="312879"/>
              </a:solidFill>
            </a:endParaRPr>
          </a:p>
          <a:p>
            <a:pPr marL="107950" indent="0" eaLnBrk="1" hangingPunct="1">
              <a:buFont typeface="Wingdings 3" charset="2"/>
              <a:buNone/>
            </a:pPr>
            <a:endParaRPr lang="en-US" altLang="en-US" sz="2200" b="1" dirty="0">
              <a:solidFill>
                <a:srgbClr val="312879"/>
              </a:solidFill>
            </a:endParaRPr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 sz="2200" dirty="0"/>
              <a:t>La </a:t>
            </a:r>
            <a:r>
              <a:rPr lang="en-US" altLang="en-US" sz="2200" dirty="0" err="1"/>
              <a:t>présence</a:t>
            </a:r>
            <a:r>
              <a:rPr lang="en-US" altLang="en-US" sz="2200" dirty="0"/>
              <a:t> d’un </a:t>
            </a:r>
            <a:r>
              <a:rPr lang="en-US" altLang="en-US" sz="2200" dirty="0" err="1"/>
              <a:t>décompte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significatif</a:t>
            </a:r>
            <a:r>
              <a:rPr lang="en-US" altLang="en-US" sz="2200" dirty="0"/>
              <a:t> de </a:t>
            </a:r>
            <a:r>
              <a:rPr lang="en-US" altLang="en-US" sz="2200" dirty="0" err="1"/>
              <a:t>bactéries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dans</a:t>
            </a:r>
            <a:r>
              <a:rPr lang="en-US" altLang="en-US" sz="2200" dirty="0"/>
              <a:t> </a:t>
            </a:r>
            <a:r>
              <a:rPr lang="en-US" altLang="en-US" sz="2200" dirty="0" err="1"/>
              <a:t>l’échantillon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d’urine</a:t>
            </a:r>
            <a:r>
              <a:rPr lang="en-US" altLang="en-US" sz="2200" dirty="0"/>
              <a:t> d’un patient qui ne </a:t>
            </a:r>
            <a:r>
              <a:rPr lang="en-US" altLang="en-US" sz="2200" dirty="0" err="1"/>
              <a:t>présente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aucun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signe</a:t>
            </a:r>
            <a:r>
              <a:rPr lang="en-US" altLang="en-US" sz="2200" dirty="0"/>
              <a:t> </a:t>
            </a:r>
            <a:r>
              <a:rPr lang="en-US" altLang="en-US" sz="2200" dirty="0" err="1"/>
              <a:t>ou</a:t>
            </a:r>
            <a:r>
              <a:rPr lang="en-US" altLang="en-US" sz="2200" dirty="0"/>
              <a:t> </a:t>
            </a:r>
            <a:r>
              <a:rPr lang="en-US" altLang="en-US" sz="2200" dirty="0" err="1" smtClean="0"/>
              <a:t>symptôme</a:t>
            </a:r>
            <a:r>
              <a:rPr lang="en-US" altLang="en-US" sz="2200" dirty="0" smtClean="0"/>
              <a:t> </a:t>
            </a:r>
            <a:r>
              <a:rPr lang="en-US" altLang="en-US" sz="2200" dirty="0" err="1"/>
              <a:t>d’infection</a:t>
            </a:r>
            <a:r>
              <a:rPr lang="en-US" altLang="en-US" sz="2200" dirty="0"/>
              <a:t> </a:t>
            </a:r>
            <a:r>
              <a:rPr lang="en-US" altLang="en-US" sz="2200" dirty="0" err="1"/>
              <a:t>urinaire</a:t>
            </a:r>
            <a:r>
              <a:rPr lang="en-US" altLang="en-US" sz="2200" dirty="0"/>
              <a:t>.</a:t>
            </a:r>
          </a:p>
        </p:txBody>
      </p:sp>
      <p:sp>
        <p:nvSpPr>
          <p:cNvPr id="1945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AB59720-678D-9743-A721-26D729ED69C6}" type="slidenum">
              <a:rPr lang="en-US" altLang="en-US"/>
              <a:pPr algn="r"/>
              <a:t>3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878513"/>
            <a:ext cx="6705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537" algn="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err="1" smtClean="0">
                <a:solidFill>
                  <a:srgbClr val="FFC000"/>
                </a:solidFill>
              </a:rPr>
              <a:t>Clin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Infect Dis 2005;40:643-54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6387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  <a:defRPr/>
            </a:pPr>
            <a:r>
              <a:rPr lang="en-US" altLang="en-US" sz="2000" dirty="0">
                <a:solidFill>
                  <a:srgbClr val="312879"/>
                </a:solidFill>
              </a:rPr>
              <a:t>Plus </a:t>
            </a:r>
            <a:r>
              <a:rPr lang="en-US" altLang="en-US" sz="2000" dirty="0" err="1">
                <a:solidFill>
                  <a:srgbClr val="312879"/>
                </a:solidFill>
              </a:rPr>
              <a:t>fréquente</a:t>
            </a:r>
            <a:r>
              <a:rPr lang="en-US" altLang="en-US" sz="2000" dirty="0">
                <a:solidFill>
                  <a:srgbClr val="312879"/>
                </a:solidFill>
              </a:rPr>
              <a:t> chez les </a:t>
            </a:r>
            <a:r>
              <a:rPr lang="en-US" altLang="en-US" sz="2000" dirty="0" err="1">
                <a:solidFill>
                  <a:srgbClr val="312879"/>
                </a:solidFill>
              </a:rPr>
              <a:t>personnes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âgées</a:t>
            </a:r>
            <a:r>
              <a:rPr lang="en-US" altLang="en-US" sz="2000" dirty="0">
                <a:solidFill>
                  <a:srgbClr val="312879"/>
                </a:solidFill>
              </a:rPr>
              <a:t> de &gt;65</a:t>
            </a:r>
          </a:p>
          <a:p>
            <a:pPr marL="450850" indent="-34290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/>
              <a:t>20% des femmes  /   10% des </a:t>
            </a:r>
            <a:r>
              <a:rPr lang="en-US" altLang="en-US" sz="2000" dirty="0" smtClean="0"/>
              <a:t>hommes</a:t>
            </a:r>
          </a:p>
          <a:p>
            <a:pPr marL="450850" indent="-34290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smtClean="0"/>
              <a:t>(1 </a:t>
            </a:r>
            <a:r>
              <a:rPr lang="en-US" altLang="en-US" sz="2000" dirty="0"/>
              <a:t>- 3% chez la population plus </a:t>
            </a:r>
            <a:r>
              <a:rPr lang="en-US" altLang="en-US" sz="2000" dirty="0" err="1"/>
              <a:t>jeune</a:t>
            </a:r>
            <a:r>
              <a:rPr lang="en-US" altLang="en-US" sz="2000" dirty="0"/>
              <a:t>)</a:t>
            </a:r>
          </a:p>
          <a:p>
            <a:pPr marL="107950" indent="0" eaLnBrk="1" hangingPunct="1">
              <a:spcBef>
                <a:spcPct val="30000"/>
              </a:spcBef>
              <a:buClr>
                <a:srgbClr val="D14405"/>
              </a:buClr>
              <a:buFont typeface="Wingdings" charset="2"/>
              <a:buNone/>
              <a:defRPr/>
            </a:pPr>
            <a:endParaRPr lang="en-US" altLang="en-US" sz="2000" dirty="0">
              <a:solidFill>
                <a:srgbClr val="312879"/>
              </a:solidFill>
            </a:endParaRPr>
          </a:p>
          <a:p>
            <a:pPr marL="107950" indent="0" eaLnBrk="1" hangingPunct="1">
              <a:spcBef>
                <a:spcPct val="30000"/>
              </a:spcBef>
              <a:buClr>
                <a:srgbClr val="D14405"/>
              </a:buClr>
              <a:buFont typeface="Wingdings" charset="2"/>
              <a:buNone/>
              <a:defRPr/>
            </a:pPr>
            <a:r>
              <a:rPr lang="en-US" altLang="en-US" sz="2000" dirty="0">
                <a:solidFill>
                  <a:srgbClr val="312879"/>
                </a:solidFill>
              </a:rPr>
              <a:t>La </a:t>
            </a:r>
            <a:r>
              <a:rPr lang="en-US" altLang="en-US" sz="2000" dirty="0" err="1">
                <a:solidFill>
                  <a:srgbClr val="312879"/>
                </a:solidFill>
              </a:rPr>
              <a:t>fréquence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augmente</a:t>
            </a:r>
            <a:r>
              <a:rPr lang="en-US" altLang="en-US" sz="2000" dirty="0">
                <a:solidFill>
                  <a:srgbClr val="312879"/>
                </a:solidFill>
              </a:rPr>
              <a:t> avec </a:t>
            </a:r>
            <a:r>
              <a:rPr lang="en-US" altLang="en-US" sz="2000" dirty="0" err="1">
                <a:solidFill>
                  <a:srgbClr val="312879"/>
                </a:solidFill>
              </a:rPr>
              <a:t>l’âge</a:t>
            </a:r>
            <a:endParaRPr lang="en-US" altLang="en-US" sz="2000" dirty="0">
              <a:solidFill>
                <a:srgbClr val="312879"/>
              </a:solidFill>
            </a:endParaRPr>
          </a:p>
          <a:p>
            <a:pPr marL="450850" indent="-34290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err="1"/>
              <a:t>Jusqu’à</a:t>
            </a:r>
            <a:r>
              <a:rPr lang="en-US" altLang="en-US" sz="2000" dirty="0"/>
              <a:t> 50% des femmes &gt;80 </a:t>
            </a:r>
            <a:r>
              <a:rPr lang="en-US" altLang="en-US" sz="2000" dirty="0" err="1"/>
              <a:t>ans</a:t>
            </a:r>
            <a:endParaRPr lang="en-US" altLang="en-US" sz="2000" dirty="0"/>
          </a:p>
          <a:p>
            <a:pPr marL="450850" indent="-34290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err="1"/>
              <a:t>Jusqu’à</a:t>
            </a:r>
            <a:r>
              <a:rPr lang="en-US" altLang="en-US" sz="2000" dirty="0"/>
              <a:t> 30% des hommes &gt;80 </a:t>
            </a:r>
            <a:r>
              <a:rPr lang="en-US" altLang="en-US" sz="2000" dirty="0" err="1"/>
              <a:t>ans</a:t>
            </a:r>
            <a:endParaRPr lang="en-US" altLang="en-US" sz="2200" dirty="0"/>
          </a:p>
          <a:p>
            <a:pPr marL="107950" indent="0" algn="r" eaLnBrk="1" hangingPunct="1">
              <a:buFont typeface="Wingdings 3" charset="2"/>
              <a:buNone/>
              <a:defRPr/>
            </a:pPr>
            <a:endParaRPr lang="en-US" altLang="en-US" sz="2200" dirty="0"/>
          </a:p>
        </p:txBody>
      </p:sp>
      <p:sp>
        <p:nvSpPr>
          <p:cNvPr id="2150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7054BA7-A4E0-2E41-9549-F6124399601D}" type="slidenum">
              <a:rPr lang="en-US" altLang="en-US"/>
              <a:pPr algn="r"/>
              <a:t>4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457200" indent="-457200" eaLnBrk="1" hangingPunct="1">
              <a:spcBef>
                <a:spcPct val="75000"/>
              </a:spcBef>
              <a:buClr>
                <a:srgbClr val="D14405"/>
              </a:buClr>
              <a:buFont typeface="Wingdings" charset="2"/>
              <a:buNone/>
            </a:pPr>
            <a:r>
              <a:rPr lang="en-US" altLang="en-US" sz="2000">
                <a:solidFill>
                  <a:srgbClr val="312879"/>
                </a:solidFill>
              </a:rPr>
              <a:t>Fréquence liée au lieu de résidence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US" altLang="en-US" sz="2000"/>
              <a:t>Hôpital &gt; Centre de soins de longue durée &gt; maison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US" altLang="en-US" sz="2000"/>
              <a:t>L’incidence augmente avec la durée de séjour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  <a:buFont typeface="Arial" charset="0"/>
              <a:buNone/>
            </a:pPr>
            <a:r>
              <a:rPr lang="en-US" altLang="en-US" sz="2000">
                <a:solidFill>
                  <a:srgbClr val="312879"/>
                </a:solidFill>
              </a:rPr>
              <a:t>Chez les résidents âgés (en l’absence de sonde urinaire)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fr-FR" altLang="en-US" sz="2000"/>
              <a:t>Femmes -  25-50%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fr-FR" altLang="en-US" sz="2000"/>
              <a:t>Hommes - 15-49%</a:t>
            </a:r>
            <a:endParaRPr lang="en-US" altLang="en-US" sz="2200"/>
          </a:p>
        </p:txBody>
      </p:sp>
      <p:sp>
        <p:nvSpPr>
          <p:cNvPr id="2355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D18F7D51-4A5C-6542-9176-9AFBC6D74B18}" type="slidenum">
              <a:rPr lang="en-US" altLang="en-US"/>
              <a:pPr algn="r"/>
              <a:t>5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560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457200" indent="-457200" eaLnBrk="1" hangingPunct="1">
              <a:spcBef>
                <a:spcPct val="30000"/>
              </a:spcBef>
              <a:buFont typeface="Wingdings" charset="2"/>
              <a:buNone/>
            </a:pPr>
            <a:r>
              <a:rPr lang="en-US" altLang="en-US">
                <a:solidFill>
                  <a:srgbClr val="312879"/>
                </a:solidFill>
              </a:rPr>
              <a:t>Facteurs prédisposants chez la personne âgée :</a:t>
            </a:r>
            <a:endParaRPr lang="en-US" altLang="en-US">
              <a:solidFill>
                <a:srgbClr val="0070C0"/>
              </a:solidFill>
            </a:endParaRP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Diabètes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Mobilité réduite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Incontinence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Hypertrophie de la prostate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Changements post-ménopause</a:t>
            </a:r>
          </a:p>
        </p:txBody>
      </p:sp>
      <p:sp>
        <p:nvSpPr>
          <p:cNvPr id="2560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41A3D2A-557C-1544-B8FB-2C339F556287}" type="slidenum">
              <a:rPr lang="en-US" altLang="en-US"/>
              <a:pPr algn="r"/>
              <a:t>6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0" indent="0" eaLnBrk="1" hangingPunct="1">
              <a:spcBef>
                <a:spcPct val="30000"/>
              </a:spcBef>
              <a:buFont typeface="Arial" charset="0"/>
              <a:buNone/>
            </a:pPr>
            <a:r>
              <a:rPr lang="en-US" altLang="en-US">
                <a:solidFill>
                  <a:srgbClr val="312879"/>
                </a:solidFill>
              </a:rPr>
              <a:t>La bactériurie asymptomatique n’est PAS associée aux issues négatives suivantes :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Pyélonéphrite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Sepsis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Insuffisance rénale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Hypertension arterielle</a:t>
            </a:r>
          </a:p>
        </p:txBody>
      </p:sp>
      <p:sp>
        <p:nvSpPr>
          <p:cNvPr id="2765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F0EACCC-7330-6A44-884C-EC1FAE7457D9}" type="slidenum">
              <a:rPr lang="en-US" altLang="en-US"/>
              <a:pPr algn="r"/>
              <a:t>7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802313"/>
            <a:ext cx="6705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</a:t>
            </a:r>
            <a:r>
              <a:rPr lang="en-US" altLang="en-US" dirty="0">
                <a:solidFill>
                  <a:srgbClr val="FFC000"/>
                </a:solidFill>
              </a:rPr>
              <a:t>LE. Infect Dis </a:t>
            </a:r>
            <a:r>
              <a:rPr lang="en-US" altLang="en-US" dirty="0" err="1">
                <a:solidFill>
                  <a:srgbClr val="FFC000"/>
                </a:solidFill>
              </a:rPr>
              <a:t>Clin</a:t>
            </a:r>
            <a:r>
              <a:rPr lang="en-US" altLang="en-US" dirty="0">
                <a:solidFill>
                  <a:srgbClr val="FFC000"/>
                </a:solidFill>
              </a:rPr>
              <a:t> North Am 1997;11(3):</a:t>
            </a:r>
            <a:r>
              <a:rPr lang="en-US" altLang="en-US" dirty="0" smtClean="0">
                <a:solidFill>
                  <a:srgbClr val="FFC000"/>
                </a:solidFill>
              </a:rPr>
              <a:t>647-62</a:t>
            </a:r>
            <a:endParaRPr lang="en-US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Quelques</a:t>
            </a:r>
            <a:r>
              <a:rPr lang="en-US" sz="2400" b="1" dirty="0">
                <a:solidFill>
                  <a:srgbClr val="C00000"/>
                </a:solidFill>
              </a:rPr>
              <a:t> points</a:t>
            </a:r>
          </a:p>
        </p:txBody>
      </p:sp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493713" y="2341563"/>
            <a:ext cx="8116887" cy="4135437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La bactériurie asymptomatique est un état de colonisation PAS d’infection</a:t>
            </a:r>
          </a:p>
          <a:p>
            <a:pPr lvl="1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Les antibiotiques ne sont </a:t>
            </a:r>
            <a:r>
              <a:rPr lang="en-CA" altLang="en-US" sz="2100" b="1"/>
              <a:t>PAS</a:t>
            </a:r>
            <a:r>
              <a:rPr lang="en-CA" altLang="en-US" sz="2100"/>
              <a:t> indiqués</a:t>
            </a:r>
          </a:p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endParaRPr lang="en-CA" altLang="en-US" sz="1100"/>
          </a:p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La bactériurie est une trouvaille </a:t>
            </a:r>
            <a:r>
              <a:rPr lang="en-CA" altLang="en-US" sz="2100" b="1"/>
              <a:t>fréquente</a:t>
            </a:r>
            <a:r>
              <a:rPr lang="en-CA" altLang="en-US" sz="2100"/>
              <a:t> chez la personne âgée</a:t>
            </a:r>
          </a:p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endParaRPr lang="en-CA" altLang="en-US" sz="1100"/>
          </a:p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L’infection urinaire est beaucoup </a:t>
            </a:r>
            <a:r>
              <a:rPr lang="en-CA" altLang="en-US" sz="2100" b="1"/>
              <a:t>moins fréquente </a:t>
            </a:r>
            <a:r>
              <a:rPr lang="en-CA" altLang="en-US" sz="2100"/>
              <a:t>que la bactériurie asymptomatique</a:t>
            </a:r>
          </a:p>
        </p:txBody>
      </p:sp>
      <p:sp>
        <p:nvSpPr>
          <p:cNvPr id="2969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34F6485-BDB3-1149-8BB9-AAE22F6DA04A}" type="slidenum">
              <a:rPr lang="en-US" altLang="en-US"/>
              <a:pPr algn="r"/>
              <a:t>8</a:t>
            </a:fld>
            <a:endParaRPr lang="en-US" alt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6429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Signes</a:t>
            </a:r>
            <a:r>
              <a:rPr lang="en-US" sz="2400" b="1" dirty="0">
                <a:solidFill>
                  <a:srgbClr val="C00000"/>
                </a:solidFill>
              </a:rPr>
              <a:t> et </a:t>
            </a:r>
            <a:r>
              <a:rPr lang="en-US" sz="2400" b="1" dirty="0" err="1">
                <a:solidFill>
                  <a:srgbClr val="C00000"/>
                </a:solidFill>
              </a:rPr>
              <a:t>symptômes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suggestifs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d’une</a:t>
            </a:r>
            <a:r>
              <a:rPr lang="en-US" sz="2400" b="1" dirty="0">
                <a:solidFill>
                  <a:srgbClr val="C00000"/>
                </a:solidFill>
              </a:rPr>
              <a:t> infection </a:t>
            </a:r>
            <a:r>
              <a:rPr lang="en-US" sz="2400" b="1" dirty="0" err="1">
                <a:solidFill>
                  <a:srgbClr val="C00000"/>
                </a:solidFill>
              </a:rPr>
              <a:t>urinaire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1507" name="Content Placeholder 1"/>
          <p:cNvSpPr>
            <a:spLocks noGrp="1"/>
          </p:cNvSpPr>
          <p:nvPr>
            <p:ph idx="1"/>
          </p:nvPr>
        </p:nvSpPr>
        <p:spPr>
          <a:xfrm>
            <a:off x="493713" y="2157412"/>
            <a:ext cx="8116887" cy="1651099"/>
          </a:xfrm>
          <a:extLst/>
        </p:spPr>
        <p:txBody>
          <a:bodyPr numCol="2"/>
          <a:lstStyle/>
          <a:p>
            <a:pPr eaLnBrk="1" hangingPunct="1">
              <a:defRPr/>
            </a:pPr>
            <a:r>
              <a:rPr lang="en-US" altLang="en-US" sz="1800" dirty="0" err="1"/>
              <a:t>Dysurie</a:t>
            </a:r>
            <a:r>
              <a:rPr lang="en-US" altLang="en-US" sz="1800" dirty="0"/>
              <a:t>: </a:t>
            </a:r>
            <a:r>
              <a:rPr lang="en-US" altLang="en-US" sz="1800" dirty="0" err="1"/>
              <a:t>inconfort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difficulté</a:t>
            </a:r>
            <a:r>
              <a:rPr lang="en-US" altLang="en-US" sz="1800" dirty="0"/>
              <a:t> </a:t>
            </a:r>
            <a:r>
              <a:rPr lang="en-US" altLang="en-US" sz="1800" dirty="0" err="1"/>
              <a:t>à</a:t>
            </a:r>
            <a:r>
              <a:rPr lang="en-US" altLang="en-US" sz="1800" dirty="0"/>
              <a:t> la </a:t>
            </a:r>
            <a:r>
              <a:rPr lang="en-US" altLang="en-US" sz="1800" dirty="0" err="1"/>
              <a:t>miction</a:t>
            </a:r>
            <a:endParaRPr lang="en-US" altLang="en-US" sz="1800" dirty="0"/>
          </a:p>
          <a:p>
            <a:pPr eaLnBrk="1" hangingPunct="1">
              <a:defRPr/>
            </a:pPr>
            <a:r>
              <a:rPr lang="en-US" altLang="en-US" sz="1800" dirty="0" err="1"/>
              <a:t>Brûlement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mictionnel</a:t>
            </a:r>
            <a:endParaRPr lang="en-US" altLang="en-US" sz="1800" dirty="0"/>
          </a:p>
          <a:p>
            <a:pPr eaLnBrk="1" hangingPunct="1">
              <a:defRPr/>
            </a:pPr>
            <a:r>
              <a:rPr lang="en-US" altLang="en-US" sz="1800" dirty="0" err="1"/>
              <a:t>Pollakiurie</a:t>
            </a:r>
            <a:r>
              <a:rPr lang="en-US" altLang="en-US" sz="1800" dirty="0"/>
              <a:t>: </a:t>
            </a:r>
            <a:r>
              <a:rPr lang="en-US" altLang="en-US" sz="1800" dirty="0" err="1"/>
              <a:t>envie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fréquente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d’uriner</a:t>
            </a:r>
            <a:endParaRPr lang="en-US" altLang="en-US" sz="1800" dirty="0"/>
          </a:p>
          <a:p>
            <a:pPr eaLnBrk="1" hangingPunct="1">
              <a:defRPr/>
            </a:pPr>
            <a:r>
              <a:rPr lang="en-US" altLang="en-US" sz="1800" dirty="0" err="1"/>
              <a:t>Urgence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mictionnelle</a:t>
            </a:r>
            <a:endParaRPr lang="en-US" altLang="en-US" sz="1800" dirty="0"/>
          </a:p>
          <a:p>
            <a:pPr eaLnBrk="1" hangingPunct="1">
              <a:defRPr/>
            </a:pPr>
            <a:r>
              <a:rPr lang="en-US" altLang="en-US" sz="1800" dirty="0" err="1"/>
              <a:t>Inconfort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sus-pubien</a:t>
            </a:r>
            <a:endParaRPr lang="en-US" altLang="en-US" sz="1800" dirty="0"/>
          </a:p>
          <a:p>
            <a:pPr eaLnBrk="1" hangingPunct="1">
              <a:defRPr/>
            </a:pPr>
            <a:r>
              <a:rPr lang="en-US" altLang="en-US" sz="1800" dirty="0" err="1"/>
              <a:t>Inconfort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douleur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à</a:t>
            </a:r>
            <a:r>
              <a:rPr lang="en-US" altLang="en-US" sz="1800" dirty="0"/>
              <a:t> </a:t>
            </a:r>
            <a:r>
              <a:rPr lang="en-US" altLang="en-US" sz="1800" dirty="0" err="1"/>
              <a:t>l’angle</a:t>
            </a:r>
            <a:r>
              <a:rPr lang="en-US" altLang="en-US" sz="1800" dirty="0"/>
              <a:t> </a:t>
            </a:r>
            <a:r>
              <a:rPr lang="en-US" altLang="en-US" sz="1800" dirty="0" err="1" smtClean="0"/>
              <a:t>costo-vertébral</a:t>
            </a:r>
            <a:endParaRPr lang="en-US" altLang="en-US" sz="1800" dirty="0"/>
          </a:p>
        </p:txBody>
      </p:sp>
      <p:sp>
        <p:nvSpPr>
          <p:cNvPr id="3174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2ED1F50-8768-8147-A7A5-FE9F21791D8F}" type="slidenum">
              <a:rPr lang="en-US" altLang="en-US"/>
              <a:pPr algn="r"/>
              <a:t>9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-990600" y="5954713"/>
            <a:ext cx="96774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537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 err="1">
                <a:solidFill>
                  <a:srgbClr val="FFC000"/>
                </a:solidFill>
              </a:rPr>
              <a:t>Définitions</a:t>
            </a:r>
            <a:r>
              <a:rPr lang="en-US" sz="1400" dirty="0">
                <a:solidFill>
                  <a:srgbClr val="FFC000"/>
                </a:solidFill>
              </a:rPr>
              <a:t> de surveillance du CDC 2014: CDC/NHSN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3713" y="3886200"/>
            <a:ext cx="8193087" cy="2216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Wingdings 3" charset="2"/>
              <a:buNone/>
              <a:defRPr/>
            </a:pPr>
            <a:r>
              <a:rPr lang="en-US" altLang="en-US" dirty="0" err="1">
                <a:solidFill>
                  <a:srgbClr val="312879"/>
                </a:solidFill>
              </a:rPr>
              <a:t>Signes</a:t>
            </a:r>
            <a:r>
              <a:rPr lang="en-US" altLang="en-US" dirty="0">
                <a:solidFill>
                  <a:srgbClr val="312879"/>
                </a:solidFill>
              </a:rPr>
              <a:t> et </a:t>
            </a:r>
            <a:r>
              <a:rPr lang="en-US" altLang="en-US" dirty="0" err="1">
                <a:solidFill>
                  <a:srgbClr val="312879"/>
                </a:solidFill>
              </a:rPr>
              <a:t>symptômes</a:t>
            </a:r>
            <a:r>
              <a:rPr lang="en-US" altLang="en-US" dirty="0">
                <a:solidFill>
                  <a:srgbClr val="312879"/>
                </a:solidFill>
              </a:rPr>
              <a:t> non-</a:t>
            </a:r>
            <a:r>
              <a:rPr lang="en-US" altLang="en-US" dirty="0" err="1">
                <a:solidFill>
                  <a:srgbClr val="312879"/>
                </a:solidFill>
              </a:rPr>
              <a:t>spécifiques</a:t>
            </a:r>
            <a:r>
              <a:rPr lang="en-US" altLang="en-US" dirty="0">
                <a:solidFill>
                  <a:srgbClr val="312879"/>
                </a:solidFill>
              </a:rPr>
              <a:t> qui </a:t>
            </a:r>
            <a:r>
              <a:rPr lang="en-US" altLang="en-US" dirty="0" err="1">
                <a:solidFill>
                  <a:srgbClr val="312879"/>
                </a:solidFill>
              </a:rPr>
              <a:t>peuvent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ou</a:t>
            </a:r>
            <a:r>
              <a:rPr lang="en-US" altLang="en-US" dirty="0">
                <a:solidFill>
                  <a:srgbClr val="312879"/>
                </a:solidFill>
              </a:rPr>
              <a:t> non </a:t>
            </a:r>
            <a:r>
              <a:rPr lang="en-US" altLang="en-US" dirty="0" err="1">
                <a:solidFill>
                  <a:srgbClr val="312879"/>
                </a:solidFill>
              </a:rPr>
              <a:t>être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indicateurs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d’infection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urinaire</a:t>
            </a:r>
            <a:r>
              <a:rPr lang="en-US" altLang="en-US" dirty="0">
                <a:solidFill>
                  <a:srgbClr val="312879"/>
                </a:solidFill>
              </a:rPr>
              <a:t> :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en-US" altLang="en-US" dirty="0" err="1"/>
              <a:t>Fièvre</a:t>
            </a:r>
            <a:r>
              <a:rPr lang="en-US" altLang="en-US" dirty="0"/>
              <a:t>*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en-US" altLang="en-US" dirty="0" err="1"/>
              <a:t>Hématurie</a:t>
            </a:r>
            <a:r>
              <a:rPr lang="en-US" altLang="en-US" dirty="0"/>
              <a:t>- </a:t>
            </a:r>
            <a:r>
              <a:rPr lang="en-US" altLang="en-US" dirty="0" err="1"/>
              <a:t>présence</a:t>
            </a:r>
            <a:r>
              <a:rPr lang="en-US" altLang="en-US" dirty="0"/>
              <a:t> de sang </a:t>
            </a:r>
            <a:r>
              <a:rPr lang="en-US" altLang="en-US" dirty="0" err="1"/>
              <a:t>dans</a:t>
            </a:r>
            <a:r>
              <a:rPr lang="en-US" altLang="en-US" dirty="0"/>
              <a:t> </a:t>
            </a:r>
            <a:r>
              <a:rPr lang="en-US" altLang="en-US" dirty="0" err="1"/>
              <a:t>l’urine</a:t>
            </a:r>
            <a:r>
              <a:rPr lang="en-US" altLang="en-US" dirty="0"/>
              <a:t>*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en-US" altLang="en-US" dirty="0" err="1"/>
              <a:t>Changements</a:t>
            </a:r>
            <a:r>
              <a:rPr lang="en-US" altLang="en-US" dirty="0"/>
              <a:t> </a:t>
            </a:r>
            <a:r>
              <a:rPr lang="en-US" altLang="en-US" dirty="0" err="1"/>
              <a:t>cognitifs</a:t>
            </a:r>
            <a:r>
              <a:rPr lang="en-US" altLang="en-US" dirty="0"/>
              <a:t>*</a:t>
            </a:r>
          </a:p>
          <a:p>
            <a:pPr eaLnBrk="1" hangingPunct="1">
              <a:buFont typeface="Arial" charset="0"/>
              <a:buNone/>
              <a:defRPr/>
            </a:pPr>
            <a:endParaRPr lang="en-US" altLang="en-US" sz="1200" dirty="0"/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dirty="0">
                <a:solidFill>
                  <a:srgbClr val="312879"/>
                </a:solidFill>
              </a:rPr>
              <a:t>* La </a:t>
            </a:r>
            <a:r>
              <a:rPr lang="en-US" altLang="en-US" dirty="0" err="1">
                <a:solidFill>
                  <a:srgbClr val="312879"/>
                </a:solidFill>
              </a:rPr>
              <a:t>présence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isolée</a:t>
            </a:r>
            <a:r>
              <a:rPr lang="en-US" altLang="en-US" dirty="0">
                <a:solidFill>
                  <a:srgbClr val="312879"/>
                </a:solidFill>
              </a:rPr>
              <a:t> de </a:t>
            </a:r>
            <a:r>
              <a:rPr lang="en-US" altLang="en-US" dirty="0" err="1">
                <a:solidFill>
                  <a:srgbClr val="312879"/>
                </a:solidFill>
              </a:rPr>
              <a:t>ces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signes</a:t>
            </a:r>
            <a:r>
              <a:rPr lang="en-US" altLang="en-US" dirty="0">
                <a:solidFill>
                  <a:srgbClr val="312879"/>
                </a:solidFill>
              </a:rPr>
              <a:t>/</a:t>
            </a:r>
            <a:r>
              <a:rPr lang="en-US" altLang="en-US" dirty="0" err="1">
                <a:solidFill>
                  <a:srgbClr val="312879"/>
                </a:solidFill>
              </a:rPr>
              <a:t>symptômes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est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insuffisante</a:t>
            </a:r>
            <a:r>
              <a:rPr lang="en-US" altLang="en-US" dirty="0">
                <a:solidFill>
                  <a:srgbClr val="312879"/>
                </a:solidFill>
              </a:rPr>
              <a:t> pour poser un diagnostic </a:t>
            </a:r>
            <a:r>
              <a:rPr lang="en-US" altLang="en-US" dirty="0" err="1">
                <a:solidFill>
                  <a:srgbClr val="312879"/>
                </a:solidFill>
              </a:rPr>
              <a:t>d’infection</a:t>
            </a:r>
            <a:r>
              <a:rPr lang="en-US" altLang="en-US" dirty="0">
                <a:solidFill>
                  <a:srgbClr val="312879"/>
                </a:solidFill>
              </a:rPr>
              <a:t> </a:t>
            </a:r>
            <a:r>
              <a:rPr lang="en-US" altLang="en-US" dirty="0" err="1">
                <a:solidFill>
                  <a:srgbClr val="312879"/>
                </a:solidFill>
              </a:rPr>
              <a:t>urinaire</a:t>
            </a:r>
            <a:endParaRPr lang="en-US" altLang="en-US" dirty="0">
              <a:solidFill>
                <a:srgbClr val="31287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Signes</a:t>
            </a:r>
            <a:r>
              <a:rPr lang="en-US" sz="2400" b="1" dirty="0">
                <a:solidFill>
                  <a:srgbClr val="C00000"/>
                </a:solidFill>
              </a:rPr>
              <a:t> qui ne </a:t>
            </a:r>
            <a:r>
              <a:rPr lang="en-US" sz="2400" b="1" dirty="0" err="1">
                <a:solidFill>
                  <a:srgbClr val="C00000"/>
                </a:solidFill>
              </a:rPr>
              <a:t>sont</a:t>
            </a:r>
            <a:r>
              <a:rPr lang="en-US" sz="2400" b="1" dirty="0">
                <a:solidFill>
                  <a:srgbClr val="C00000"/>
                </a:solidFill>
              </a:rPr>
              <a:t> PAS </a:t>
            </a:r>
            <a:r>
              <a:rPr lang="en-US" sz="2400" b="1" dirty="0" err="1">
                <a:solidFill>
                  <a:srgbClr val="C00000"/>
                </a:solidFill>
              </a:rPr>
              <a:t>suggestifs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d’une</a:t>
            </a:r>
            <a:r>
              <a:rPr lang="en-US" sz="2400" b="1" dirty="0">
                <a:solidFill>
                  <a:srgbClr val="C00000"/>
                </a:solidFill>
              </a:rPr>
              <a:t> infection </a:t>
            </a:r>
            <a:r>
              <a:rPr lang="en-US" sz="2400" b="1" dirty="0" err="1">
                <a:solidFill>
                  <a:srgbClr val="C00000"/>
                </a:solidFill>
              </a:rPr>
              <a:t>urinaire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450850" indent="-342900" eaLnBrk="1" hangingPunct="1"/>
            <a:r>
              <a:rPr lang="en-US" altLang="en-US"/>
              <a:t>Changement dans la </a:t>
            </a:r>
            <a:r>
              <a:rPr lang="en-US" altLang="en-US" b="1"/>
              <a:t>couleur</a:t>
            </a:r>
            <a:r>
              <a:rPr lang="en-US" altLang="en-US"/>
              <a:t> de l’urine (urine plus foncée)</a:t>
            </a:r>
          </a:p>
          <a:p>
            <a:pPr marL="450850" indent="-342900" eaLnBrk="1" hangingPunct="1"/>
            <a:endParaRPr lang="en-US" altLang="en-US"/>
          </a:p>
          <a:p>
            <a:pPr marL="450850" indent="-342900" eaLnBrk="1" hangingPunct="1"/>
            <a:r>
              <a:rPr lang="en-US" altLang="en-US"/>
              <a:t>Changement dans l’</a:t>
            </a:r>
            <a:r>
              <a:rPr lang="en-US" altLang="en-US" b="1"/>
              <a:t>odeur</a:t>
            </a:r>
            <a:r>
              <a:rPr lang="en-US" altLang="en-US"/>
              <a:t> de l’urine (urine nauséabonde)</a:t>
            </a:r>
          </a:p>
          <a:p>
            <a:pPr marL="450850" indent="-342900" eaLnBrk="1" hangingPunct="1"/>
            <a:endParaRPr lang="en-US" altLang="en-US"/>
          </a:p>
          <a:p>
            <a:pPr marL="450850" indent="-342900" eaLnBrk="1" hangingPunct="1"/>
            <a:r>
              <a:rPr lang="en-US" altLang="en-US"/>
              <a:t>Changement dans l’</a:t>
            </a:r>
            <a:r>
              <a:rPr lang="en-US" altLang="en-US" b="1"/>
              <a:t>aspect</a:t>
            </a:r>
            <a:r>
              <a:rPr lang="en-US" altLang="en-US"/>
              <a:t> de l’urine (urine trouble)</a:t>
            </a:r>
          </a:p>
          <a:p>
            <a:pPr marL="450850" indent="-342900" algn="ctr" eaLnBrk="1" hangingPunct="1">
              <a:buFont typeface="Arial" charset="0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450850" indent="-342900" algn="ctr" eaLnBrk="1" hangingPunct="1">
              <a:buFont typeface="Arial" charset="0"/>
              <a:buNone/>
            </a:pPr>
            <a:r>
              <a:rPr lang="en-US" altLang="en-US">
                <a:solidFill>
                  <a:srgbClr val="312879"/>
                </a:solidFill>
              </a:rPr>
              <a:t>Ne PAS effectuer d’analyse et culture d’urine</a:t>
            </a:r>
          </a:p>
        </p:txBody>
      </p:sp>
      <p:sp>
        <p:nvSpPr>
          <p:cNvPr id="3379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6EEE2D4-D48C-8E4D-928E-EE8D10E485D0}" type="slidenum">
              <a:rPr lang="en-US" altLang="en-US"/>
              <a:pPr algn="r"/>
              <a:t>10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err="1">
                <a:solidFill>
                  <a:srgbClr val="C00000"/>
                </a:solidFill>
              </a:rPr>
              <a:t>Signes</a:t>
            </a:r>
            <a:r>
              <a:rPr lang="en-US" sz="2300" b="1" dirty="0">
                <a:solidFill>
                  <a:srgbClr val="C00000"/>
                </a:solidFill>
              </a:rPr>
              <a:t> et </a:t>
            </a:r>
            <a:r>
              <a:rPr lang="en-US" sz="2300" b="1" dirty="0" err="1">
                <a:solidFill>
                  <a:srgbClr val="C00000"/>
                </a:solidFill>
              </a:rPr>
              <a:t>symptômes</a:t>
            </a:r>
            <a:r>
              <a:rPr lang="en-US" sz="2300" b="1" dirty="0">
                <a:solidFill>
                  <a:srgbClr val="C00000"/>
                </a:solidFill>
              </a:rPr>
              <a:t> qui ne </a:t>
            </a:r>
            <a:r>
              <a:rPr lang="en-US" sz="2300" b="1" dirty="0" err="1">
                <a:solidFill>
                  <a:srgbClr val="C00000"/>
                </a:solidFill>
              </a:rPr>
              <a:t>sont</a:t>
            </a:r>
            <a:r>
              <a:rPr lang="en-US" sz="2300" b="1" dirty="0">
                <a:solidFill>
                  <a:srgbClr val="C00000"/>
                </a:solidFill>
              </a:rPr>
              <a:t> PAS </a:t>
            </a:r>
            <a:r>
              <a:rPr lang="en-US" sz="2300" b="1" dirty="0" err="1">
                <a:solidFill>
                  <a:srgbClr val="C00000"/>
                </a:solidFill>
              </a:rPr>
              <a:t>suggestifs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d’une</a:t>
            </a:r>
            <a:r>
              <a:rPr lang="en-US" sz="2300" b="1" dirty="0">
                <a:solidFill>
                  <a:srgbClr val="C00000"/>
                </a:solidFill>
              </a:rPr>
              <a:t> infection </a:t>
            </a:r>
            <a:r>
              <a:rPr lang="en-US" sz="2300" b="1" dirty="0" err="1">
                <a:solidFill>
                  <a:srgbClr val="C00000"/>
                </a:solidFill>
              </a:rPr>
              <a:t>urinaire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23555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  <a:defRPr/>
            </a:pPr>
            <a:r>
              <a:rPr lang="en-US" altLang="en-US" sz="1900" dirty="0">
                <a:solidFill>
                  <a:srgbClr val="312879"/>
                </a:solidFill>
              </a:rPr>
              <a:t>Les </a:t>
            </a:r>
            <a:r>
              <a:rPr lang="en-US" altLang="en-US" sz="1900" dirty="0" err="1">
                <a:solidFill>
                  <a:srgbClr val="312879"/>
                </a:solidFill>
              </a:rPr>
              <a:t>éléments</a:t>
            </a:r>
            <a:r>
              <a:rPr lang="en-US" altLang="en-US" sz="1900" dirty="0">
                <a:solidFill>
                  <a:srgbClr val="312879"/>
                </a:solidFill>
              </a:rPr>
              <a:t> </a:t>
            </a:r>
            <a:r>
              <a:rPr lang="en-US" altLang="en-US" sz="1900" dirty="0" err="1">
                <a:solidFill>
                  <a:srgbClr val="312879"/>
                </a:solidFill>
              </a:rPr>
              <a:t>suivants</a:t>
            </a:r>
            <a:r>
              <a:rPr lang="en-US" altLang="en-US" sz="1900" dirty="0">
                <a:solidFill>
                  <a:srgbClr val="312879"/>
                </a:solidFill>
              </a:rPr>
              <a:t> ne </a:t>
            </a:r>
            <a:r>
              <a:rPr lang="en-US" altLang="en-US" sz="1900" dirty="0" err="1">
                <a:solidFill>
                  <a:srgbClr val="312879"/>
                </a:solidFill>
              </a:rPr>
              <a:t>sont</a:t>
            </a:r>
            <a:r>
              <a:rPr lang="en-US" altLang="en-US" sz="1900" dirty="0">
                <a:solidFill>
                  <a:srgbClr val="312879"/>
                </a:solidFill>
              </a:rPr>
              <a:t> </a:t>
            </a:r>
            <a:r>
              <a:rPr lang="en-US" altLang="en-US" sz="1900" dirty="0" err="1">
                <a:solidFill>
                  <a:srgbClr val="312879"/>
                </a:solidFill>
              </a:rPr>
              <a:t>généralement</a:t>
            </a:r>
            <a:r>
              <a:rPr lang="en-US" altLang="en-US" sz="1900" dirty="0">
                <a:solidFill>
                  <a:srgbClr val="312879"/>
                </a:solidFill>
              </a:rPr>
              <a:t> PAS </a:t>
            </a:r>
            <a:r>
              <a:rPr lang="en-US" altLang="en-US" sz="1900" dirty="0" err="1">
                <a:solidFill>
                  <a:srgbClr val="312879"/>
                </a:solidFill>
              </a:rPr>
              <a:t>associés</a:t>
            </a:r>
            <a:r>
              <a:rPr lang="en-US" altLang="en-US" sz="1900" dirty="0">
                <a:solidFill>
                  <a:srgbClr val="312879"/>
                </a:solidFill>
              </a:rPr>
              <a:t> </a:t>
            </a:r>
            <a:r>
              <a:rPr lang="en-US" altLang="en-US" sz="1900" dirty="0" err="1">
                <a:solidFill>
                  <a:srgbClr val="312879"/>
                </a:solidFill>
              </a:rPr>
              <a:t>à</a:t>
            </a:r>
            <a:r>
              <a:rPr lang="en-US" altLang="en-US" sz="1900" dirty="0">
                <a:solidFill>
                  <a:srgbClr val="312879"/>
                </a:solidFill>
              </a:rPr>
              <a:t> </a:t>
            </a:r>
            <a:r>
              <a:rPr lang="en-US" altLang="en-US" sz="1900" dirty="0" err="1">
                <a:solidFill>
                  <a:srgbClr val="312879"/>
                </a:solidFill>
              </a:rPr>
              <a:t>une</a:t>
            </a:r>
            <a:r>
              <a:rPr lang="en-US" altLang="en-US" sz="1900" dirty="0">
                <a:solidFill>
                  <a:srgbClr val="312879"/>
                </a:solidFill>
              </a:rPr>
              <a:t> infection </a:t>
            </a:r>
            <a:r>
              <a:rPr lang="en-US" altLang="en-US" sz="1900" dirty="0" err="1">
                <a:solidFill>
                  <a:srgbClr val="312879"/>
                </a:solidFill>
              </a:rPr>
              <a:t>urinaire</a:t>
            </a:r>
            <a:r>
              <a:rPr lang="en-US" altLang="en-US" sz="1900" dirty="0">
                <a:solidFill>
                  <a:srgbClr val="312879"/>
                </a:solidFill>
              </a:rPr>
              <a:t> :</a:t>
            </a:r>
            <a:endParaRPr lang="en-US" altLang="en-US" sz="1900" dirty="0">
              <a:solidFill>
                <a:srgbClr val="0070C0"/>
              </a:solidFill>
            </a:endParaRPr>
          </a:p>
          <a:p>
            <a:pPr marL="393700" indent="-285750" eaLnBrk="1" hangingPunct="1">
              <a:defRPr/>
            </a:pPr>
            <a:r>
              <a:rPr lang="en-US" altLang="en-US" sz="1800" dirty="0" err="1"/>
              <a:t>Étourdissement</a:t>
            </a:r>
            <a:endParaRPr lang="en-US" altLang="en-US" sz="1800" dirty="0"/>
          </a:p>
          <a:p>
            <a:pPr marL="393700" indent="-285750" eaLnBrk="1" hangingPunct="1">
              <a:defRPr/>
            </a:pPr>
            <a:r>
              <a:rPr lang="en-US" altLang="en-US" sz="1800" dirty="0"/>
              <a:t>Chutes </a:t>
            </a:r>
            <a:r>
              <a:rPr lang="en-US" altLang="en-US" sz="1800" dirty="0" err="1"/>
              <a:t>nouvelles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ou</a:t>
            </a:r>
            <a:r>
              <a:rPr lang="en-US" altLang="en-US" sz="1800" dirty="0"/>
              <a:t> plus </a:t>
            </a:r>
            <a:r>
              <a:rPr lang="en-US" altLang="en-US" sz="1800" dirty="0" err="1"/>
              <a:t>fréquentes</a:t>
            </a:r>
            <a:endParaRPr lang="en-US" altLang="en-US" sz="1800" dirty="0"/>
          </a:p>
          <a:p>
            <a:pPr marL="393700" indent="-285750" eaLnBrk="1" hangingPunct="1">
              <a:defRPr/>
            </a:pPr>
            <a:r>
              <a:rPr lang="en-US" altLang="en-US" sz="1800" dirty="0"/>
              <a:t>Diminution de </a:t>
            </a:r>
            <a:r>
              <a:rPr lang="en-US" altLang="en-US" sz="1800" dirty="0" err="1"/>
              <a:t>l’appétit</a:t>
            </a:r>
            <a:endParaRPr lang="en-US" altLang="en-US" sz="1800" dirty="0"/>
          </a:p>
          <a:p>
            <a:pPr marL="393700" indent="-285750" eaLnBrk="1" hangingPunct="1">
              <a:defRPr/>
            </a:pPr>
            <a:r>
              <a:rPr lang="en-US" altLang="en-US" sz="1800" dirty="0"/>
              <a:t>Modification du </a:t>
            </a:r>
            <a:r>
              <a:rPr lang="en-US" altLang="en-US" sz="1800" dirty="0" err="1"/>
              <a:t>comportement</a:t>
            </a:r>
            <a:r>
              <a:rPr lang="en-US" altLang="en-US" sz="1800" dirty="0"/>
              <a:t> :</a:t>
            </a:r>
          </a:p>
          <a:p>
            <a:pPr marL="666750" lvl="1" indent="-285750" eaLnBrk="1" hangingPunct="1">
              <a:defRPr/>
            </a:pPr>
            <a:r>
              <a:rPr lang="en-US" altLang="en-US" sz="1600" dirty="0" err="1"/>
              <a:t>Aggressivité</a:t>
            </a:r>
            <a:r>
              <a:rPr lang="en-US" altLang="en-US" sz="1600" dirty="0"/>
              <a:t> </a:t>
            </a:r>
            <a:r>
              <a:rPr lang="en-US" altLang="en-US" sz="1600" dirty="0" err="1"/>
              <a:t>verbale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ou</a:t>
            </a:r>
            <a:r>
              <a:rPr lang="en-US" altLang="en-US" sz="1600" dirty="0"/>
              <a:t> physique nouvelle </a:t>
            </a:r>
            <a:r>
              <a:rPr lang="en-US" altLang="en-US" sz="1600" dirty="0" err="1"/>
              <a:t>ou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augmentée</a:t>
            </a:r>
            <a:endParaRPr lang="en-US" altLang="en-US" sz="1600" dirty="0"/>
          </a:p>
          <a:p>
            <a:pPr marL="666750" lvl="1" indent="-285750" eaLnBrk="1" hangingPunct="1">
              <a:defRPr/>
            </a:pPr>
            <a:r>
              <a:rPr lang="en-US" altLang="en-US" sz="1600" dirty="0"/>
              <a:t>Confusion/</a:t>
            </a:r>
            <a:r>
              <a:rPr lang="en-US" altLang="en-US" sz="1600" dirty="0" err="1"/>
              <a:t>désorientation</a:t>
            </a:r>
            <a:endParaRPr lang="en-US" altLang="en-US" sz="1600" dirty="0"/>
          </a:p>
          <a:p>
            <a:pPr marL="666750" lvl="1" indent="-285750" eaLnBrk="1" hangingPunct="1">
              <a:defRPr/>
            </a:pPr>
            <a:r>
              <a:rPr lang="en-US" altLang="en-US" sz="1600" dirty="0" err="1"/>
              <a:t>Errance</a:t>
            </a:r>
            <a:r>
              <a:rPr lang="en-US" altLang="en-US" sz="1600" dirty="0"/>
              <a:t> nouvelle </a:t>
            </a:r>
            <a:r>
              <a:rPr lang="en-US" altLang="en-US" sz="1600" dirty="0" err="1"/>
              <a:t>ou</a:t>
            </a:r>
            <a:r>
              <a:rPr lang="en-US" altLang="en-US" sz="1600" dirty="0"/>
              <a:t> plus </a:t>
            </a:r>
            <a:r>
              <a:rPr lang="en-US" altLang="en-US" sz="1600" dirty="0" err="1"/>
              <a:t>fréquente</a:t>
            </a:r>
            <a:endParaRPr lang="en-US" altLang="en-US" sz="1600" dirty="0"/>
          </a:p>
          <a:p>
            <a:pPr marL="666750" lvl="1" indent="-285750" eaLnBrk="1" hangingPunct="1">
              <a:defRPr/>
            </a:pPr>
            <a:r>
              <a:rPr lang="en-US" altLang="en-US" sz="1600" dirty="0" err="1"/>
              <a:t>Pensée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désorganisée</a:t>
            </a:r>
            <a:endParaRPr lang="en-CA" altLang="en-US" sz="1600" dirty="0"/>
          </a:p>
        </p:txBody>
      </p:sp>
      <p:sp>
        <p:nvSpPr>
          <p:cNvPr id="3584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ADF9080-261E-D543-BA4C-46DBFECF2529}" type="slidenum">
              <a:rPr lang="en-US" altLang="en-US"/>
              <a:pPr algn="r"/>
              <a:t>11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Clin Geriatr Med 2009;25:423–36.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LEJ Am Geriatr Soc 2009;57:1113–4.</a:t>
            </a:r>
            <a:endParaRPr lang="en-CA" alt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Patient </a:t>
            </a:r>
            <a:r>
              <a:rPr lang="en-US" sz="2300" b="1" dirty="0" err="1">
                <a:solidFill>
                  <a:srgbClr val="C00000"/>
                </a:solidFill>
              </a:rPr>
              <a:t>âgé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ou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porteur</a:t>
            </a:r>
            <a:r>
              <a:rPr lang="en-US" sz="2300" b="1" dirty="0">
                <a:solidFill>
                  <a:srgbClr val="C00000"/>
                </a:solidFill>
              </a:rPr>
              <a:t> de </a:t>
            </a:r>
            <a:r>
              <a:rPr lang="en-US" sz="2300" b="1" dirty="0" err="1">
                <a:solidFill>
                  <a:srgbClr val="C00000"/>
                </a:solidFill>
              </a:rPr>
              <a:t>sonde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urinaire</a:t>
            </a:r>
            <a:r>
              <a:rPr lang="en-US" sz="2300" b="1" dirty="0">
                <a:solidFill>
                  <a:srgbClr val="C00000"/>
                </a:solidFill>
              </a:rPr>
              <a:t> qui </a:t>
            </a:r>
            <a:r>
              <a:rPr lang="en-US" sz="2300" b="1" dirty="0" err="1">
                <a:solidFill>
                  <a:srgbClr val="C00000"/>
                </a:solidFill>
              </a:rPr>
              <a:t>présente</a:t>
            </a:r>
            <a:r>
              <a:rPr lang="en-US" sz="2300" b="1" dirty="0">
                <a:solidFill>
                  <a:srgbClr val="C00000"/>
                </a:solidFill>
              </a:rPr>
              <a:t> des </a:t>
            </a:r>
            <a:r>
              <a:rPr lang="en-US" sz="2300" b="1" dirty="0" err="1">
                <a:solidFill>
                  <a:srgbClr val="C00000"/>
                </a:solidFill>
              </a:rPr>
              <a:t>signes</a:t>
            </a:r>
            <a:r>
              <a:rPr lang="en-US" sz="2300" b="1" dirty="0">
                <a:solidFill>
                  <a:srgbClr val="C00000"/>
                </a:solidFill>
              </a:rPr>
              <a:t>/</a:t>
            </a:r>
            <a:r>
              <a:rPr lang="en-US" sz="2300" b="1" dirty="0" err="1">
                <a:solidFill>
                  <a:srgbClr val="C00000"/>
                </a:solidFill>
              </a:rPr>
              <a:t>symptômes</a:t>
            </a:r>
            <a:r>
              <a:rPr lang="en-US" sz="2300" b="1" dirty="0">
                <a:solidFill>
                  <a:srgbClr val="C00000"/>
                </a:solidFill>
              </a:rPr>
              <a:t> non-</a:t>
            </a:r>
            <a:r>
              <a:rPr lang="en-US" sz="2300" b="1" dirty="0" err="1">
                <a:solidFill>
                  <a:srgbClr val="C00000"/>
                </a:solidFill>
              </a:rPr>
              <a:t>spécifiques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37890" name="Content Placeholder 1"/>
          <p:cNvSpPr>
            <a:spLocks noGrp="1"/>
          </p:cNvSpPr>
          <p:nvPr>
            <p:ph idx="1"/>
          </p:nvPr>
        </p:nvSpPr>
        <p:spPr>
          <a:xfrm>
            <a:off x="493713" y="2590800"/>
            <a:ext cx="8116887" cy="3581400"/>
          </a:xfrm>
        </p:spPr>
        <p:txBody>
          <a:bodyPr/>
          <a:lstStyle/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2200">
                <a:solidFill>
                  <a:srgbClr val="FF0066"/>
                </a:solidFill>
              </a:rPr>
              <a:t> </a:t>
            </a:r>
            <a:r>
              <a:rPr lang="en-US" altLang="en-US" sz="2200">
                <a:solidFill>
                  <a:srgbClr val="312879"/>
                </a:solidFill>
              </a:rPr>
              <a:t>→ Il est essentiel d’exclure toutes les autres causes potentielles</a:t>
            </a:r>
          </a:p>
          <a:p>
            <a:pPr marL="10795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1200">
              <a:solidFill>
                <a:srgbClr val="0070C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Déshydratation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Changement dans la médication/Interactions médicamenteuses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Perturbations du sommeil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Diminution des sens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Trauma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Hypoxémie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Hypoglycémie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Autre type d’infection</a:t>
            </a:r>
          </a:p>
        </p:txBody>
      </p:sp>
      <p:sp>
        <p:nvSpPr>
          <p:cNvPr id="3789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A6EDB48-A464-1F47-A87F-4528D3EAF6FA}" type="slidenum">
              <a:rPr lang="en-US" altLang="en-US"/>
              <a:pPr algn="r"/>
              <a:t>12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err="1">
                <a:solidFill>
                  <a:srgbClr val="C00000"/>
                </a:solidFill>
              </a:rPr>
              <a:t>Bâtonnet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urinaire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25603" name="Content Placeholder 1"/>
          <p:cNvSpPr>
            <a:spLocks noGrp="1"/>
          </p:cNvSpPr>
          <p:nvPr>
            <p:ph idx="1"/>
          </p:nvPr>
        </p:nvSpPr>
        <p:spPr>
          <a:xfrm>
            <a:off x="493713" y="2417763"/>
            <a:ext cx="8116887" cy="4079875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  <a:defRPr/>
            </a:pPr>
            <a:r>
              <a:rPr lang="en-US" altLang="en-US" sz="2000" dirty="0" err="1"/>
              <a:t>N’est</a:t>
            </a:r>
            <a:r>
              <a:rPr lang="en-US" altLang="en-US" sz="2000" dirty="0"/>
              <a:t> plus </a:t>
            </a:r>
            <a:r>
              <a:rPr lang="en-US" altLang="en-US" sz="2000" dirty="0" err="1"/>
              <a:t>recommandé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</a:t>
            </a:r>
            <a:r>
              <a:rPr lang="en-US" altLang="en-US" sz="2000" dirty="0"/>
              <a:t> Centre de </a:t>
            </a:r>
            <a:r>
              <a:rPr lang="en-US" altLang="en-US" sz="2000" dirty="0" err="1"/>
              <a:t>soins</a:t>
            </a:r>
            <a:r>
              <a:rPr lang="en-US" altLang="en-US" sz="2000" dirty="0"/>
              <a:t> de longue </a:t>
            </a:r>
            <a:r>
              <a:rPr lang="en-US" altLang="en-US" sz="2000" dirty="0" err="1"/>
              <a:t>durée</a:t>
            </a:r>
            <a:endParaRPr lang="en-US" altLang="en-US" sz="2000" dirty="0"/>
          </a:p>
          <a:p>
            <a:pPr marL="107950" indent="0" eaLnBrk="1" hangingPunct="1">
              <a:buFont typeface="Wingdings 3" charset="2"/>
              <a:buNone/>
              <a:defRPr/>
            </a:pPr>
            <a:endParaRPr lang="en-US" altLang="en-US" sz="2000" dirty="0">
              <a:solidFill>
                <a:srgbClr val="312879"/>
              </a:solidFill>
            </a:endParaRPr>
          </a:p>
          <a:p>
            <a:pPr marL="107950" indent="0" eaLnBrk="1" hangingPunct="1">
              <a:buFont typeface="Wingdings 3" charset="2"/>
              <a:buNone/>
              <a:defRPr/>
            </a:pPr>
            <a:r>
              <a:rPr lang="en-US" altLang="en-US" sz="2000" dirty="0" err="1">
                <a:solidFill>
                  <a:srgbClr val="312879"/>
                </a:solidFill>
              </a:rPr>
              <a:t>Donnera</a:t>
            </a:r>
            <a:r>
              <a:rPr lang="en-US" altLang="en-US" sz="2000" dirty="0">
                <a:solidFill>
                  <a:srgbClr val="312879"/>
                </a:solidFill>
              </a:rPr>
              <a:t> un </a:t>
            </a:r>
            <a:r>
              <a:rPr lang="en-US" altLang="en-US" sz="2000" dirty="0" err="1">
                <a:solidFill>
                  <a:srgbClr val="312879"/>
                </a:solidFill>
              </a:rPr>
              <a:t>résultat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positif</a:t>
            </a:r>
            <a:r>
              <a:rPr lang="en-US" altLang="en-US" sz="2000" dirty="0">
                <a:solidFill>
                  <a:srgbClr val="312879"/>
                </a:solidFill>
              </a:rPr>
              <a:t> pour la </a:t>
            </a:r>
            <a:r>
              <a:rPr lang="en-US" altLang="en-US" sz="2000" dirty="0" err="1">
                <a:solidFill>
                  <a:srgbClr val="312879"/>
                </a:solidFill>
              </a:rPr>
              <a:t>bactériurie</a:t>
            </a:r>
            <a:r>
              <a:rPr lang="en-US" altLang="en-US" sz="2000" dirty="0">
                <a:solidFill>
                  <a:srgbClr val="312879"/>
                </a:solidFill>
              </a:rPr>
              <a:t> et la </a:t>
            </a:r>
            <a:r>
              <a:rPr lang="en-US" altLang="en-US" sz="2000" dirty="0" err="1">
                <a:solidFill>
                  <a:srgbClr val="312879"/>
                </a:solidFill>
              </a:rPr>
              <a:t>pyurie</a:t>
            </a:r>
            <a:r>
              <a:rPr lang="en-US" altLang="en-US" sz="2000" dirty="0">
                <a:solidFill>
                  <a:srgbClr val="312879"/>
                </a:solidFill>
              </a:rPr>
              <a:t> :</a:t>
            </a:r>
          </a:p>
          <a:p>
            <a:pPr marL="450850" indent="-342900" eaLnBrk="1" hangingPunct="1">
              <a:defRPr/>
            </a:pPr>
            <a:r>
              <a:rPr lang="en-US" altLang="en-US" sz="2000" dirty="0"/>
              <a:t>Chez environ 50% des patients non-</a:t>
            </a:r>
            <a:r>
              <a:rPr lang="en-US" altLang="en-US" sz="2000" dirty="0" err="1"/>
              <a:t>cathétérisés</a:t>
            </a:r>
            <a:endParaRPr lang="en-US" altLang="en-US" sz="2000" dirty="0"/>
          </a:p>
          <a:p>
            <a:pPr marL="450850" indent="-342900" eaLnBrk="1" hangingPunct="1">
              <a:defRPr/>
            </a:pPr>
            <a:r>
              <a:rPr lang="en-US" altLang="en-US" sz="2000" dirty="0"/>
              <a:t>Chez environ 100% des patients </a:t>
            </a:r>
            <a:r>
              <a:rPr lang="en-US" altLang="en-US" sz="2000" dirty="0" err="1"/>
              <a:t>cathétérisés</a:t>
            </a:r>
            <a:endParaRPr lang="en-US" altLang="en-US" sz="2000" dirty="0"/>
          </a:p>
        </p:txBody>
      </p:sp>
      <p:sp>
        <p:nvSpPr>
          <p:cNvPr id="3993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6823224-A021-6248-B348-3BE77C457072}" type="slidenum">
              <a:rPr lang="en-US" altLang="en-US"/>
              <a:pPr algn="r"/>
              <a:t>13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93713" y="5029200"/>
            <a:ext cx="819308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537" algn="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err="1">
                <a:solidFill>
                  <a:srgbClr val="FFC000"/>
                </a:solidFill>
              </a:rPr>
              <a:t>Genao</a:t>
            </a:r>
            <a:r>
              <a:rPr lang="en-US" dirty="0">
                <a:solidFill>
                  <a:srgbClr val="FFC000"/>
                </a:solidFill>
              </a:rPr>
              <a:t> L, </a:t>
            </a:r>
            <a:r>
              <a:rPr lang="en-US" dirty="0" err="1">
                <a:solidFill>
                  <a:srgbClr val="FFC000"/>
                </a:solidFill>
              </a:rPr>
              <a:t>Buhr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GT.Ann</a:t>
            </a:r>
            <a:r>
              <a:rPr lang="en-US" dirty="0">
                <a:solidFill>
                  <a:srgbClr val="FFC000"/>
                </a:solidFill>
              </a:rPr>
              <a:t> Long Term Care 2012;20(4):33-8</a:t>
            </a:r>
          </a:p>
          <a:p>
            <a:pPr marL="109537" algn="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>
                <a:solidFill>
                  <a:srgbClr val="FFC000"/>
                </a:solidFill>
              </a:rPr>
              <a:t>	Public Health Ontario- August 2016:UTI Program: Evidence to 	support discontinuing the use of dipsticks to diagnose urinary tract 	infections in residents of long term care homes – August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200" b="1" dirty="0" err="1">
                <a:solidFill>
                  <a:srgbClr val="C00000"/>
                </a:solidFill>
              </a:rPr>
              <a:t>Analyse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urinaire</a:t>
            </a:r>
            <a:r>
              <a:rPr lang="en-US" sz="2200" b="1" dirty="0">
                <a:solidFill>
                  <a:srgbClr val="C00000"/>
                </a:solidFill>
              </a:rPr>
              <a:t> (</a:t>
            </a:r>
            <a:r>
              <a:rPr lang="en-US" sz="2200" b="1" dirty="0" err="1">
                <a:solidFill>
                  <a:srgbClr val="C00000"/>
                </a:solidFill>
              </a:rPr>
              <a:t>sommaire</a:t>
            </a:r>
            <a:r>
              <a:rPr lang="en-US" sz="2200" b="1" dirty="0">
                <a:solidFill>
                  <a:srgbClr val="C00000"/>
                </a:solidFill>
              </a:rPr>
              <a:t> et </a:t>
            </a:r>
            <a:r>
              <a:rPr lang="en-US" sz="2200" b="1" dirty="0" err="1">
                <a:solidFill>
                  <a:srgbClr val="C00000"/>
                </a:solidFill>
              </a:rPr>
              <a:t>microscopie</a:t>
            </a:r>
            <a:r>
              <a:rPr lang="en-US" sz="2200" b="1" dirty="0">
                <a:solidFill>
                  <a:srgbClr val="C00000"/>
                </a:solidFill>
              </a:rPr>
              <a:t>) et culture </a:t>
            </a:r>
            <a:r>
              <a:rPr lang="en-US" sz="2200" b="1" dirty="0" err="1">
                <a:solidFill>
                  <a:srgbClr val="C00000"/>
                </a:solidFill>
              </a:rPr>
              <a:t>d’urine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41986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21481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CA" altLang="en-US" sz="1800">
                <a:solidFill>
                  <a:srgbClr val="312879"/>
                </a:solidFill>
              </a:rPr>
              <a:t>L’analyse urinaire et la culture ne sont PAS indiquées dans les situations suivantes :</a:t>
            </a:r>
          </a:p>
          <a:p>
            <a:pPr lvl="1" eaLnBrk="1" hangingPunct="1"/>
            <a:r>
              <a:rPr lang="en-CA" altLang="en-US" sz="1800"/>
              <a:t>Changement de couleur/odeur de l’urine en l’absence de symptômes d’infection urinaire</a:t>
            </a:r>
          </a:p>
          <a:p>
            <a:pPr lvl="1" eaLnBrk="1" hangingPunct="1"/>
            <a:r>
              <a:rPr lang="en-CA" altLang="en-US" sz="1800"/>
              <a:t>Sonde urinaire bloquée ou dysfonctionnelle</a:t>
            </a:r>
          </a:p>
          <a:p>
            <a:pPr lvl="1" eaLnBrk="1" hangingPunct="1"/>
            <a:r>
              <a:rPr lang="en-CA" altLang="en-US" sz="1800"/>
              <a:t>Changement de sonde urinaire</a:t>
            </a:r>
          </a:p>
          <a:p>
            <a:pPr lvl="1" eaLnBrk="1" hangingPunct="1"/>
            <a:r>
              <a:rPr lang="en-CA" altLang="en-US" sz="1800"/>
              <a:t>Test de contrôle de guérison (</a:t>
            </a:r>
            <a:r>
              <a:rPr lang="en-CA" altLang="en-US" sz="1800" i="1"/>
              <a:t>test of cure</a:t>
            </a:r>
            <a:r>
              <a:rPr lang="en-CA" altLang="en-US" sz="1800"/>
              <a:t>): à moins qu’il s’agisse d’un patient avec une infection prouvée qui ne présente pas d’amélioration de l’état clinique</a:t>
            </a:r>
          </a:p>
          <a:p>
            <a:pPr lvl="1" eaLnBrk="1" hangingPunct="1"/>
            <a:r>
              <a:rPr lang="en-CA" altLang="en-US" sz="1800"/>
              <a:t>Dépistage de routine </a:t>
            </a:r>
            <a:r>
              <a:rPr lang="en-CA" altLang="en-US" sz="1800" u="sng"/>
              <a:t>à l’exception</a:t>
            </a:r>
            <a:r>
              <a:rPr lang="en-CA" altLang="en-US" sz="1800"/>
              <a:t>:</a:t>
            </a:r>
          </a:p>
          <a:p>
            <a:pPr lvl="2" eaLnBrk="1" hangingPunct="1"/>
            <a:r>
              <a:rPr lang="en-CA" altLang="en-US"/>
              <a:t>Femme enceinte</a:t>
            </a:r>
          </a:p>
          <a:p>
            <a:pPr lvl="2" eaLnBrk="1" hangingPunct="1"/>
            <a:r>
              <a:rPr lang="en-CA" altLang="en-US"/>
              <a:t>Patient en attente d’une procédure urologique avec risque de bris de la muqueuse</a:t>
            </a:r>
          </a:p>
        </p:txBody>
      </p:sp>
      <p:sp>
        <p:nvSpPr>
          <p:cNvPr id="4198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0258D74-040F-1240-989D-E8B61972E922}" type="slidenum">
              <a:rPr lang="en-US" altLang="en-US"/>
              <a:pPr algn="r"/>
              <a:t>14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Analyse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urinaire</a:t>
            </a:r>
            <a:r>
              <a:rPr lang="en-US" sz="2400" b="1" dirty="0">
                <a:solidFill>
                  <a:srgbClr val="C00000"/>
                </a:solidFill>
              </a:rPr>
              <a:t> (</a:t>
            </a:r>
            <a:r>
              <a:rPr lang="en-US" sz="2400" b="1" dirty="0" err="1">
                <a:solidFill>
                  <a:srgbClr val="C00000"/>
                </a:solidFill>
              </a:rPr>
              <a:t>sommaire</a:t>
            </a:r>
            <a:r>
              <a:rPr lang="en-US" sz="2400" b="1" dirty="0">
                <a:solidFill>
                  <a:srgbClr val="C00000"/>
                </a:solidFill>
              </a:rPr>
              <a:t> et </a:t>
            </a:r>
            <a:r>
              <a:rPr lang="en-US" sz="2400" b="1" dirty="0" err="1">
                <a:solidFill>
                  <a:srgbClr val="C00000"/>
                </a:solidFill>
              </a:rPr>
              <a:t>microscopie</a:t>
            </a:r>
            <a:r>
              <a:rPr lang="en-US" sz="2400" b="1" dirty="0">
                <a:solidFill>
                  <a:srgbClr val="C00000"/>
                </a:solidFill>
              </a:rPr>
              <a:t>) et culture </a:t>
            </a:r>
            <a:r>
              <a:rPr lang="en-US" sz="2400" b="1" dirty="0" err="1">
                <a:solidFill>
                  <a:srgbClr val="C00000"/>
                </a:solidFill>
              </a:rPr>
              <a:t>d’urine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7651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dirty="0" err="1"/>
              <a:t>Prescrire</a:t>
            </a:r>
            <a:r>
              <a:rPr lang="en-CA" altLang="en-US" dirty="0"/>
              <a:t> </a:t>
            </a:r>
            <a:r>
              <a:rPr lang="en-CA" altLang="en-US" dirty="0" err="1"/>
              <a:t>uniquement</a:t>
            </a:r>
            <a:r>
              <a:rPr lang="en-CA" altLang="en-US" dirty="0"/>
              <a:t> </a:t>
            </a:r>
            <a:r>
              <a:rPr lang="en-CA" altLang="en-US" dirty="0" err="1"/>
              <a:t>en</a:t>
            </a:r>
            <a:r>
              <a:rPr lang="en-CA" altLang="en-US" dirty="0"/>
              <a:t> </a:t>
            </a:r>
            <a:r>
              <a:rPr lang="en-CA" altLang="en-US" dirty="0" err="1"/>
              <a:t>présence</a:t>
            </a:r>
            <a:r>
              <a:rPr lang="en-CA" altLang="en-US" dirty="0"/>
              <a:t> </a:t>
            </a:r>
            <a:r>
              <a:rPr lang="en-CA" altLang="en-US" dirty="0" err="1"/>
              <a:t>d’une</a:t>
            </a:r>
            <a:r>
              <a:rPr lang="en-CA" altLang="en-US" dirty="0"/>
              <a:t> suspicion </a:t>
            </a:r>
            <a:r>
              <a:rPr lang="en-CA" altLang="en-US" dirty="0" err="1"/>
              <a:t>clinique</a:t>
            </a:r>
            <a:r>
              <a:rPr lang="en-CA" altLang="en-US" dirty="0"/>
              <a:t> </a:t>
            </a:r>
            <a:r>
              <a:rPr lang="en-CA" altLang="en-US" dirty="0" err="1"/>
              <a:t>d’infection</a:t>
            </a:r>
            <a:r>
              <a:rPr lang="en-CA" altLang="en-US" dirty="0"/>
              <a:t> </a:t>
            </a:r>
            <a:r>
              <a:rPr lang="en-CA" altLang="en-US" dirty="0" err="1"/>
              <a:t>urinaire</a:t>
            </a:r>
            <a:endParaRPr lang="en-CA" alt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CA" alt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dirty="0">
                <a:solidFill>
                  <a:srgbClr val="312879"/>
                </a:solidFill>
              </a:rPr>
              <a:t>Le diagnostic de </a:t>
            </a:r>
            <a:r>
              <a:rPr lang="en-CA" altLang="en-US" dirty="0" err="1">
                <a:solidFill>
                  <a:srgbClr val="312879"/>
                </a:solidFill>
              </a:rPr>
              <a:t>l’infection</a:t>
            </a:r>
            <a:r>
              <a:rPr lang="en-CA" altLang="en-US" dirty="0">
                <a:solidFill>
                  <a:srgbClr val="312879"/>
                </a:solidFill>
              </a:rPr>
              <a:t> </a:t>
            </a:r>
            <a:r>
              <a:rPr lang="en-CA" altLang="en-US" dirty="0" err="1">
                <a:solidFill>
                  <a:srgbClr val="312879"/>
                </a:solidFill>
              </a:rPr>
              <a:t>urinaire</a:t>
            </a:r>
            <a:r>
              <a:rPr lang="en-CA" altLang="en-US" dirty="0">
                <a:solidFill>
                  <a:srgbClr val="312879"/>
                </a:solidFill>
              </a:rPr>
              <a:t> ne </a:t>
            </a:r>
            <a:r>
              <a:rPr lang="en-CA" altLang="en-US" dirty="0" err="1">
                <a:solidFill>
                  <a:srgbClr val="312879"/>
                </a:solidFill>
              </a:rPr>
              <a:t>doit</a:t>
            </a:r>
            <a:r>
              <a:rPr lang="en-CA" altLang="en-US" dirty="0">
                <a:solidFill>
                  <a:srgbClr val="312879"/>
                </a:solidFill>
              </a:rPr>
              <a:t> pas </a:t>
            </a:r>
            <a:r>
              <a:rPr lang="en-CA" altLang="en-US" dirty="0" err="1">
                <a:solidFill>
                  <a:srgbClr val="312879"/>
                </a:solidFill>
              </a:rPr>
              <a:t>reposer</a:t>
            </a:r>
            <a:r>
              <a:rPr lang="en-CA" altLang="en-US" dirty="0">
                <a:solidFill>
                  <a:srgbClr val="312879"/>
                </a:solidFill>
              </a:rPr>
              <a:t> sur un </a:t>
            </a:r>
            <a:r>
              <a:rPr lang="en-CA" altLang="en-US" dirty="0" err="1">
                <a:solidFill>
                  <a:srgbClr val="312879"/>
                </a:solidFill>
              </a:rPr>
              <a:t>examen</a:t>
            </a:r>
            <a:r>
              <a:rPr lang="en-CA" altLang="en-US" dirty="0">
                <a:solidFill>
                  <a:srgbClr val="312879"/>
                </a:solidFill>
              </a:rPr>
              <a:t> de </a:t>
            </a:r>
            <a:r>
              <a:rPr lang="en-CA" altLang="en-US" dirty="0" err="1">
                <a:solidFill>
                  <a:srgbClr val="312879"/>
                </a:solidFill>
              </a:rPr>
              <a:t>laboratoire</a:t>
            </a:r>
            <a:endParaRPr lang="en-CA" altLang="en-US" dirty="0">
              <a:solidFill>
                <a:srgbClr val="312879"/>
              </a:solidFill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CA" alt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dirty="0"/>
              <a:t>La culture </a:t>
            </a:r>
            <a:r>
              <a:rPr lang="en-CA" altLang="en-US" dirty="0" err="1"/>
              <a:t>d’urine</a:t>
            </a:r>
            <a:r>
              <a:rPr lang="en-CA" altLang="en-US" dirty="0"/>
              <a:t> </a:t>
            </a:r>
            <a:r>
              <a:rPr lang="en-CA" altLang="en-US" dirty="0" err="1"/>
              <a:t>est</a:t>
            </a:r>
            <a:r>
              <a:rPr lang="en-CA" altLang="en-US" dirty="0"/>
              <a:t> </a:t>
            </a:r>
            <a:r>
              <a:rPr lang="en-CA" altLang="en-US" dirty="0" err="1"/>
              <a:t>obtenue</a:t>
            </a:r>
            <a:r>
              <a:rPr lang="en-CA" altLang="en-US" dirty="0"/>
              <a:t> pour :</a:t>
            </a:r>
          </a:p>
          <a:p>
            <a:pPr eaLnBrk="1" hangingPunct="1">
              <a:defRPr/>
            </a:pPr>
            <a:r>
              <a:rPr lang="en-CA" altLang="en-US" dirty="0"/>
              <a:t>Identifier le(s) </a:t>
            </a:r>
            <a:r>
              <a:rPr lang="en-CA" altLang="en-US" dirty="0" err="1"/>
              <a:t>uropathogène</a:t>
            </a:r>
            <a:r>
              <a:rPr lang="en-CA" altLang="en-US" dirty="0"/>
              <a:t>(s)</a:t>
            </a:r>
          </a:p>
          <a:p>
            <a:pPr eaLnBrk="1" hangingPunct="1">
              <a:defRPr/>
            </a:pPr>
            <a:r>
              <a:rPr lang="en-CA" altLang="en-US" dirty="0"/>
              <a:t>Guider la </a:t>
            </a:r>
            <a:r>
              <a:rPr lang="en-CA" altLang="en-US" dirty="0" err="1"/>
              <a:t>thérapie</a:t>
            </a:r>
            <a:r>
              <a:rPr lang="en-CA" altLang="en-US" dirty="0"/>
              <a:t> </a:t>
            </a:r>
            <a:r>
              <a:rPr lang="en-CA" altLang="en-US" dirty="0" err="1"/>
              <a:t>antibiotique</a:t>
            </a:r>
            <a:endParaRPr lang="en-CA" altLang="en-US" dirty="0"/>
          </a:p>
        </p:txBody>
      </p:sp>
      <p:sp>
        <p:nvSpPr>
          <p:cNvPr id="4403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FFEEA16-BEA3-604E-913D-F2943643B40A}" type="slidenum">
              <a:rPr lang="en-US" altLang="en-US"/>
              <a:pPr algn="r"/>
              <a:t>15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Culture </a:t>
            </a:r>
            <a:r>
              <a:rPr lang="en-US" sz="2400" b="1" dirty="0" err="1">
                <a:solidFill>
                  <a:srgbClr val="C00000"/>
                </a:solidFill>
              </a:rPr>
              <a:t>d’urine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608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</a:pPr>
            <a:r>
              <a:rPr lang="en-US" altLang="en-US" sz="2000">
                <a:solidFill>
                  <a:srgbClr val="312879"/>
                </a:solidFill>
              </a:rPr>
              <a:t>Une culture positive :</a:t>
            </a:r>
          </a:p>
          <a:p>
            <a:pPr marL="107950" indent="0" eaLnBrk="1" hangingPunct="1"/>
            <a:r>
              <a:rPr lang="en-US" altLang="en-US" sz="1800"/>
              <a:t> </a:t>
            </a:r>
            <a:r>
              <a:rPr lang="en-US" altLang="en-US" sz="2000"/>
              <a:t>Ne peut différencier la bactériurie asymptomatique de l’infection urinaire</a:t>
            </a:r>
          </a:p>
          <a:p>
            <a:pPr marL="107950" indent="0" eaLnBrk="1" hangingPunct="1"/>
            <a:endParaRPr lang="en-US" altLang="en-US" sz="1800">
              <a:solidFill>
                <a:srgbClr val="FF0000"/>
              </a:solidFill>
            </a:endParaRPr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 sz="2000">
                <a:solidFill>
                  <a:srgbClr val="312879"/>
                </a:solidFill>
              </a:rPr>
              <a:t>La bactériurie asymptomatique :</a:t>
            </a:r>
          </a:p>
          <a:p>
            <a:pPr marL="107950" indent="0" eaLnBrk="1" hangingPunct="1">
              <a:buFont typeface="Wingdings 3" charset="2"/>
              <a:buNone/>
            </a:pPr>
            <a:endParaRPr lang="en-US" altLang="en-US" sz="1800">
              <a:solidFill>
                <a:srgbClr val="3366FF"/>
              </a:solidFill>
            </a:endParaRPr>
          </a:p>
          <a:p>
            <a:pPr lvl="1" eaLnBrk="1" hangingPunct="1"/>
            <a:r>
              <a:rPr lang="en-US" altLang="en-US"/>
              <a:t>Ne devrait pas être dépistée ni traitée EXCEPTÉ :</a:t>
            </a:r>
          </a:p>
          <a:p>
            <a:pPr lvl="2" eaLnBrk="1" hangingPunct="1"/>
            <a:r>
              <a:rPr lang="en-US" altLang="en-US" sz="2000"/>
              <a:t>Chez la femme enceinte</a:t>
            </a:r>
          </a:p>
          <a:p>
            <a:pPr lvl="2" eaLnBrk="1" hangingPunct="1"/>
            <a:r>
              <a:rPr lang="en-US" altLang="en-US" sz="2000"/>
              <a:t>Avant une procédure urologique invasive avec bris de la muqueuse urinaire</a:t>
            </a:r>
          </a:p>
        </p:txBody>
      </p:sp>
      <p:sp>
        <p:nvSpPr>
          <p:cNvPr id="4608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1D1C6D4-8CF2-2344-AB31-0C81782D29CB}" type="slidenum">
              <a:rPr lang="en-US" altLang="en-US"/>
              <a:pPr algn="r"/>
              <a:t>16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493713" y="3429000"/>
            <a:ext cx="8116887" cy="2490788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fr-FR" sz="1900" dirty="0">
                <a:solidFill>
                  <a:srgbClr val="312879"/>
                </a:solidFill>
              </a:rPr>
              <a:t>Le </a:t>
            </a:r>
            <a:r>
              <a:rPr lang="en-US" altLang="fr-FR" sz="1900" dirty="0" err="1">
                <a:solidFill>
                  <a:srgbClr val="312879"/>
                </a:solidFill>
              </a:rPr>
              <a:t>dépistage</a:t>
            </a:r>
            <a:r>
              <a:rPr lang="en-US" altLang="fr-FR" sz="1900" dirty="0">
                <a:solidFill>
                  <a:srgbClr val="312879"/>
                </a:solidFill>
              </a:rPr>
              <a:t> et le </a:t>
            </a:r>
            <a:r>
              <a:rPr lang="en-US" altLang="fr-FR" sz="1900" dirty="0" err="1">
                <a:solidFill>
                  <a:srgbClr val="312879"/>
                </a:solidFill>
              </a:rPr>
              <a:t>traitement</a:t>
            </a:r>
            <a:r>
              <a:rPr lang="en-US" altLang="fr-FR" sz="1900" dirty="0">
                <a:solidFill>
                  <a:srgbClr val="312879"/>
                </a:solidFill>
              </a:rPr>
              <a:t> de la </a:t>
            </a:r>
            <a:r>
              <a:rPr lang="en-US" altLang="fr-FR" sz="1900" dirty="0" err="1">
                <a:solidFill>
                  <a:srgbClr val="312879"/>
                </a:solidFill>
              </a:rPr>
              <a:t>bactériurie</a:t>
            </a:r>
            <a:r>
              <a:rPr lang="en-US" altLang="fr-FR" sz="1900" dirty="0">
                <a:solidFill>
                  <a:srgbClr val="312879"/>
                </a:solidFill>
              </a:rPr>
              <a:t> </a:t>
            </a:r>
            <a:r>
              <a:rPr lang="en-US" altLang="fr-FR" sz="1900" dirty="0" err="1">
                <a:solidFill>
                  <a:srgbClr val="312879"/>
                </a:solidFill>
              </a:rPr>
              <a:t>asymptomatique</a:t>
            </a:r>
            <a:r>
              <a:rPr lang="en-US" altLang="fr-FR" sz="1900" dirty="0">
                <a:solidFill>
                  <a:srgbClr val="312879"/>
                </a:solidFill>
              </a:rPr>
              <a:t> ne </a:t>
            </a:r>
            <a:r>
              <a:rPr lang="en-US" altLang="fr-FR" sz="1900" dirty="0" err="1">
                <a:solidFill>
                  <a:srgbClr val="312879"/>
                </a:solidFill>
              </a:rPr>
              <a:t>sont</a:t>
            </a:r>
            <a:r>
              <a:rPr lang="en-US" altLang="fr-FR" sz="1900" dirty="0">
                <a:solidFill>
                  <a:srgbClr val="312879"/>
                </a:solidFill>
              </a:rPr>
              <a:t> PAS </a:t>
            </a:r>
            <a:r>
              <a:rPr lang="en-US" altLang="fr-FR" sz="1900" dirty="0" err="1">
                <a:solidFill>
                  <a:srgbClr val="312879"/>
                </a:solidFill>
              </a:rPr>
              <a:t>indiqués</a:t>
            </a:r>
            <a:r>
              <a:rPr lang="en-US" altLang="fr-FR" sz="1900" dirty="0">
                <a:solidFill>
                  <a:srgbClr val="312879"/>
                </a:solidFill>
              </a:rPr>
              <a:t> chez :</a:t>
            </a:r>
          </a:p>
          <a:p>
            <a:pPr>
              <a:lnSpc>
                <a:spcPct val="80000"/>
              </a:lnSpc>
              <a:defRPr/>
            </a:pPr>
            <a:r>
              <a:rPr lang="en-US" altLang="fr-FR" sz="1900" dirty="0"/>
              <a:t>La femme </a:t>
            </a:r>
            <a:r>
              <a:rPr lang="en-US" altLang="fr-FR" sz="1900" dirty="0" err="1"/>
              <a:t>pré-ménopausée</a:t>
            </a:r>
            <a:r>
              <a:rPr lang="en-US" altLang="fr-FR" sz="1900" dirty="0"/>
              <a:t> non-enceinte</a:t>
            </a:r>
          </a:p>
          <a:p>
            <a:pPr>
              <a:lnSpc>
                <a:spcPct val="80000"/>
              </a:lnSpc>
              <a:defRPr/>
            </a:pPr>
            <a:r>
              <a:rPr lang="en-US" altLang="fr-FR" sz="1900" dirty="0"/>
              <a:t>La femme </a:t>
            </a:r>
            <a:r>
              <a:rPr lang="en-US" altLang="fr-FR" sz="1900" dirty="0" err="1"/>
              <a:t>diabétique</a:t>
            </a:r>
            <a:endParaRPr lang="en-US" altLang="fr-FR" sz="1900" dirty="0"/>
          </a:p>
          <a:p>
            <a:pPr>
              <a:lnSpc>
                <a:spcPct val="80000"/>
              </a:lnSpc>
              <a:defRPr/>
            </a:pPr>
            <a:r>
              <a:rPr lang="en-US" altLang="fr-FR" sz="1900" dirty="0"/>
              <a:t>La </a:t>
            </a:r>
            <a:r>
              <a:rPr lang="en-US" altLang="fr-FR" sz="1900" dirty="0" err="1"/>
              <a:t>personne</a:t>
            </a:r>
            <a:r>
              <a:rPr lang="en-US" altLang="fr-FR" sz="1900" dirty="0"/>
              <a:t> </a:t>
            </a:r>
            <a:r>
              <a:rPr lang="en-US" altLang="fr-FR" sz="1900" dirty="0" err="1"/>
              <a:t>âgée</a:t>
            </a:r>
            <a:r>
              <a:rPr lang="en-US" altLang="fr-FR" sz="1900" dirty="0"/>
              <a:t> vivant </a:t>
            </a:r>
            <a:r>
              <a:rPr lang="en-US" altLang="fr-FR" sz="1900" dirty="0" err="1"/>
              <a:t>en</a:t>
            </a:r>
            <a:r>
              <a:rPr lang="en-US" altLang="fr-FR" sz="1900" dirty="0"/>
              <a:t> </a:t>
            </a:r>
            <a:r>
              <a:rPr lang="en-US" altLang="fr-FR" sz="1900" dirty="0" err="1"/>
              <a:t>comunauté</a:t>
            </a:r>
            <a:endParaRPr lang="en-US" altLang="fr-FR" sz="1900" dirty="0"/>
          </a:p>
          <a:p>
            <a:pPr>
              <a:lnSpc>
                <a:spcPct val="80000"/>
              </a:lnSpc>
              <a:defRPr/>
            </a:pPr>
            <a:r>
              <a:rPr lang="en-US" altLang="fr-FR" sz="1900" dirty="0"/>
              <a:t>La </a:t>
            </a:r>
            <a:r>
              <a:rPr lang="en-US" altLang="fr-FR" sz="1900" dirty="0" err="1"/>
              <a:t>personne</a:t>
            </a:r>
            <a:r>
              <a:rPr lang="en-US" altLang="fr-FR" sz="1900" dirty="0"/>
              <a:t> </a:t>
            </a:r>
            <a:r>
              <a:rPr lang="en-US" altLang="fr-FR" sz="1900" dirty="0" err="1"/>
              <a:t>âgée</a:t>
            </a:r>
            <a:r>
              <a:rPr lang="en-US" altLang="fr-FR" sz="1900" dirty="0"/>
              <a:t> vivant </a:t>
            </a:r>
            <a:r>
              <a:rPr lang="en-US" altLang="fr-FR" sz="1900" dirty="0" err="1"/>
              <a:t>en</a:t>
            </a:r>
            <a:r>
              <a:rPr lang="en-US" altLang="fr-FR" sz="1900" dirty="0"/>
              <a:t> institution</a:t>
            </a:r>
          </a:p>
          <a:p>
            <a:pPr>
              <a:lnSpc>
                <a:spcPct val="80000"/>
              </a:lnSpc>
              <a:defRPr/>
            </a:pPr>
            <a:r>
              <a:rPr lang="en-US" altLang="fr-FR" sz="1900" dirty="0"/>
              <a:t>La </a:t>
            </a:r>
            <a:r>
              <a:rPr lang="en-US" altLang="fr-FR" sz="1900" dirty="0" err="1"/>
              <a:t>personne</a:t>
            </a:r>
            <a:r>
              <a:rPr lang="en-US" altLang="fr-FR" sz="1900" dirty="0"/>
              <a:t> </a:t>
            </a:r>
            <a:r>
              <a:rPr lang="en-US" altLang="fr-FR" sz="1900" dirty="0" err="1"/>
              <a:t>présentant</a:t>
            </a:r>
            <a:r>
              <a:rPr lang="en-US" altLang="fr-FR" sz="1900" dirty="0"/>
              <a:t> </a:t>
            </a:r>
            <a:r>
              <a:rPr lang="en-US" altLang="fr-FR" sz="1900" dirty="0" err="1"/>
              <a:t>une</a:t>
            </a:r>
            <a:r>
              <a:rPr lang="en-US" altLang="fr-FR" sz="1900" dirty="0"/>
              <a:t> </a:t>
            </a:r>
            <a:r>
              <a:rPr lang="en-US" altLang="fr-FR" sz="1900" dirty="0" err="1"/>
              <a:t>blessure</a:t>
            </a:r>
            <a:r>
              <a:rPr lang="en-US" altLang="fr-FR" sz="1900" dirty="0"/>
              <a:t> </a:t>
            </a:r>
            <a:r>
              <a:rPr lang="en-US" altLang="fr-FR" sz="1900" dirty="0" err="1"/>
              <a:t>médullaire</a:t>
            </a:r>
            <a:endParaRPr lang="en-US" altLang="fr-FR" sz="1900" dirty="0"/>
          </a:p>
          <a:p>
            <a:pPr>
              <a:lnSpc>
                <a:spcPct val="80000"/>
              </a:lnSpc>
              <a:defRPr/>
            </a:pPr>
            <a:r>
              <a:rPr lang="en-US" altLang="fr-FR" sz="1900" dirty="0"/>
              <a:t>Le patient </a:t>
            </a:r>
            <a:r>
              <a:rPr lang="en-US" altLang="fr-FR" sz="1900" dirty="0" err="1"/>
              <a:t>cathétérisé</a:t>
            </a:r>
            <a:r>
              <a:rPr lang="en-US" altLang="fr-FR" sz="1900" dirty="0"/>
              <a:t> </a:t>
            </a:r>
            <a:r>
              <a:rPr lang="en-US" altLang="fr-FR" sz="1900" dirty="0" err="1"/>
              <a:t>dont</a:t>
            </a:r>
            <a:r>
              <a:rPr lang="en-US" altLang="fr-FR" sz="1900" dirty="0"/>
              <a:t> la </a:t>
            </a:r>
            <a:r>
              <a:rPr lang="en-US" altLang="fr-FR" sz="1900" dirty="0" err="1"/>
              <a:t>sonde</a:t>
            </a:r>
            <a:r>
              <a:rPr lang="en-US" altLang="fr-FR" sz="1900" dirty="0"/>
              <a:t> </a:t>
            </a:r>
            <a:r>
              <a:rPr lang="en-US" altLang="fr-FR" sz="1900" dirty="0" err="1"/>
              <a:t>demeurera</a:t>
            </a:r>
            <a:r>
              <a:rPr lang="en-US" altLang="fr-FR" sz="1900" dirty="0"/>
              <a:t> </a:t>
            </a:r>
            <a:r>
              <a:rPr lang="en-US" altLang="fr-FR" sz="1900" dirty="0" err="1"/>
              <a:t>en</a:t>
            </a:r>
            <a:r>
              <a:rPr lang="en-US" altLang="fr-FR" sz="1900" dirty="0"/>
              <a:t> place</a:t>
            </a:r>
          </a:p>
        </p:txBody>
      </p:sp>
      <p:sp>
        <p:nvSpPr>
          <p:cNvPr id="48130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5592933-7636-974B-90E7-B9E4D6595028}" type="slidenum">
              <a:rPr lang="en-US" altLang="en-US"/>
              <a:pPr algn="r"/>
              <a:t>17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55625" y="5867400"/>
            <a:ext cx="81930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	Nicolle et al. </a:t>
            </a: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Infect Dis 2005;40:643-54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3" t="31181" r="35742" b="25140"/>
          <a:stretch>
            <a:fillRect/>
          </a:stretch>
        </p:blipFill>
        <p:spPr bwMode="auto">
          <a:xfrm>
            <a:off x="1295400" y="1528763"/>
            <a:ext cx="6597650" cy="17557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23526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C00000"/>
                </a:solidFill>
              </a:rPr>
              <a:t>Top 10 des </a:t>
            </a:r>
            <a:r>
              <a:rPr lang="en-US" sz="2800" b="1" dirty="0" err="1">
                <a:solidFill>
                  <a:srgbClr val="C00000"/>
                </a:solidFill>
              </a:rPr>
              <a:t>mythes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reliés</a:t>
            </a:r>
            <a:r>
              <a:rPr lang="en-US" sz="2800" b="1" dirty="0">
                <a:solidFill>
                  <a:srgbClr val="C00000"/>
                </a:solidFill>
              </a:rPr>
              <a:t> au diagnostic et </a:t>
            </a:r>
            <a:r>
              <a:rPr lang="en-US" sz="2800" b="1" dirty="0" err="1">
                <a:solidFill>
                  <a:srgbClr val="C00000"/>
                </a:solidFill>
              </a:rPr>
              <a:t>traitement</a:t>
            </a:r>
            <a:r>
              <a:rPr lang="en-US" sz="2800" b="1" dirty="0">
                <a:solidFill>
                  <a:srgbClr val="C00000"/>
                </a:solidFill>
              </a:rPr>
              <a:t> des infections </a:t>
            </a:r>
            <a:r>
              <a:rPr lang="en-US" sz="2800" b="1" dirty="0" err="1">
                <a:solidFill>
                  <a:srgbClr val="C00000"/>
                </a:solidFill>
              </a:rPr>
              <a:t>urinaires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0178" name="Content Placeholder 1"/>
          <p:cNvSpPr>
            <a:spLocks noGrp="1"/>
          </p:cNvSpPr>
          <p:nvPr>
            <p:ph idx="1"/>
          </p:nvPr>
        </p:nvSpPr>
        <p:spPr>
          <a:xfrm>
            <a:off x="493713" y="3962400"/>
            <a:ext cx="8116887" cy="2535238"/>
          </a:xfrm>
        </p:spPr>
        <p:txBody>
          <a:bodyPr/>
          <a:lstStyle/>
          <a:p>
            <a:pPr marL="107950" indent="0" algn="ctr" eaLnBrk="1" hangingPunct="1">
              <a:buFont typeface="Wingdings 3" charset="2"/>
              <a:buNone/>
            </a:pPr>
            <a:r>
              <a:rPr lang="en-CA" altLang="en-US">
                <a:solidFill>
                  <a:srgbClr val="FFC000"/>
                </a:solidFill>
              </a:rPr>
              <a:t>Lucas Schulz et al- J Emerg Med. 2016;51(1):25-30.</a:t>
            </a:r>
            <a:endParaRPr lang="en-US" altLang="en-US">
              <a:solidFill>
                <a:srgbClr val="FFC000"/>
              </a:solidFill>
            </a:endParaRPr>
          </a:p>
        </p:txBody>
      </p:sp>
      <p:sp>
        <p:nvSpPr>
          <p:cNvPr id="5017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551F018-A93E-8645-8734-D09159161D24}" type="slidenum">
              <a:rPr lang="en-US" altLang="en-US"/>
              <a:pPr algn="r"/>
              <a:t>18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err="1" smtClean="0">
                <a:solidFill>
                  <a:srgbClr val="C00000"/>
                </a:solidFill>
              </a:rPr>
              <a:t>Mythe</a:t>
            </a:r>
            <a:r>
              <a:rPr lang="en-US" sz="2300" b="1" dirty="0" smtClean="0">
                <a:solidFill>
                  <a:srgbClr val="C00000"/>
                </a:solidFill>
              </a:rPr>
              <a:t> : </a:t>
            </a:r>
            <a:r>
              <a:rPr lang="en-US" sz="2300" b="1" dirty="0">
                <a:solidFill>
                  <a:srgbClr val="C00000"/>
                </a:solidFill>
              </a:rPr>
              <a:t>Urine trouble et </a:t>
            </a:r>
            <a:r>
              <a:rPr lang="en-US" sz="2300" b="1" dirty="0" err="1">
                <a:solidFill>
                  <a:srgbClr val="C00000"/>
                </a:solidFill>
              </a:rPr>
              <a:t>nauséabonde</a:t>
            </a:r>
            <a:r>
              <a:rPr lang="en-US" sz="2300" b="1" dirty="0">
                <a:solidFill>
                  <a:srgbClr val="C00000"/>
                </a:solidFill>
              </a:rPr>
              <a:t>, mon patient a </a:t>
            </a:r>
            <a:r>
              <a:rPr lang="en-US" sz="2300" b="1" dirty="0" err="1">
                <a:solidFill>
                  <a:srgbClr val="C00000"/>
                </a:solidFill>
              </a:rPr>
              <a:t>donc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une</a:t>
            </a:r>
            <a:r>
              <a:rPr lang="en-US" sz="2300" b="1" dirty="0">
                <a:solidFill>
                  <a:srgbClr val="C00000"/>
                </a:solidFill>
              </a:rPr>
              <a:t> infection </a:t>
            </a:r>
            <a:r>
              <a:rPr lang="en-US" sz="2300" b="1" dirty="0" err="1">
                <a:solidFill>
                  <a:srgbClr val="C00000"/>
                </a:solidFill>
              </a:rPr>
              <a:t>urinaire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31747" name="Content Placeholder 1"/>
          <p:cNvSpPr>
            <a:spLocks noGrp="1"/>
          </p:cNvSpPr>
          <p:nvPr>
            <p:ph idx="1"/>
          </p:nvPr>
        </p:nvSpPr>
        <p:spPr>
          <a:xfrm>
            <a:off x="493713" y="2417763"/>
            <a:ext cx="8116887" cy="40798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 err="1">
                <a:solidFill>
                  <a:srgbClr val="312879"/>
                </a:solidFill>
              </a:rPr>
              <a:t>L’aspect</a:t>
            </a:r>
            <a:r>
              <a:rPr lang="en-CA" altLang="en-US" sz="2200" dirty="0">
                <a:solidFill>
                  <a:srgbClr val="312879"/>
                </a:solidFill>
              </a:rPr>
              <a:t> </a:t>
            </a:r>
            <a:r>
              <a:rPr lang="en-CA" altLang="en-US" sz="2200" dirty="0" err="1">
                <a:solidFill>
                  <a:srgbClr val="312879"/>
                </a:solidFill>
              </a:rPr>
              <a:t>visuel</a:t>
            </a:r>
            <a:r>
              <a:rPr lang="en-CA" altLang="en-US" sz="2200" dirty="0">
                <a:solidFill>
                  <a:srgbClr val="312879"/>
                </a:solidFill>
              </a:rPr>
              <a:t> de </a:t>
            </a:r>
            <a:r>
              <a:rPr lang="en-CA" altLang="en-US" sz="2200" dirty="0" err="1">
                <a:solidFill>
                  <a:srgbClr val="312879"/>
                </a:solidFill>
              </a:rPr>
              <a:t>l’urine</a:t>
            </a:r>
            <a:r>
              <a:rPr lang="en-CA" altLang="en-US" sz="2200" dirty="0">
                <a:solidFill>
                  <a:srgbClr val="312879"/>
                </a:solidFill>
              </a:rPr>
              <a:t> </a:t>
            </a:r>
            <a:r>
              <a:rPr lang="en-CA" altLang="en-US" sz="2200" dirty="0" err="1">
                <a:solidFill>
                  <a:srgbClr val="312879"/>
                </a:solidFill>
              </a:rPr>
              <a:t>n’est</a:t>
            </a:r>
            <a:r>
              <a:rPr lang="en-CA" altLang="en-US" sz="2200" dirty="0">
                <a:solidFill>
                  <a:srgbClr val="312879"/>
                </a:solidFill>
              </a:rPr>
              <a:t> pas utile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err="1"/>
              <a:t>Étude</a:t>
            </a:r>
            <a:r>
              <a:rPr lang="en-CA" altLang="en-US" sz="2200" dirty="0"/>
              <a:t> </a:t>
            </a:r>
            <a:r>
              <a:rPr lang="en-CA" altLang="en-US" sz="2200" dirty="0" err="1"/>
              <a:t>portant</a:t>
            </a:r>
            <a:r>
              <a:rPr lang="en-CA" altLang="en-US" sz="2200" dirty="0"/>
              <a:t> sur 100 </a:t>
            </a:r>
            <a:r>
              <a:rPr lang="en-CA" altLang="en-US" sz="2200" dirty="0" err="1"/>
              <a:t>patientes</a:t>
            </a:r>
            <a:endParaRPr lang="en-CA" altLang="en-US" sz="2200" dirty="0"/>
          </a:p>
          <a:p>
            <a:pPr marL="558800" lvl="1" indent="-285750" eaLnBrk="1" hangingPunct="1">
              <a:lnSpc>
                <a:spcPct val="80000"/>
              </a:lnSpc>
              <a:defRPr/>
            </a:pPr>
            <a:r>
              <a:rPr lang="en-CA" altLang="en-US" sz="2200" dirty="0" err="1"/>
              <a:t>Sensibilité</a:t>
            </a:r>
            <a:r>
              <a:rPr lang="en-CA" altLang="en-US" sz="2200" dirty="0"/>
              <a:t> de </a:t>
            </a:r>
            <a:r>
              <a:rPr lang="en-CA" altLang="en-US" sz="2200" dirty="0" err="1"/>
              <a:t>l’aspect</a:t>
            </a:r>
            <a:r>
              <a:rPr lang="en-CA" altLang="en-US" sz="2200" dirty="0"/>
              <a:t> trouble: 13.3%	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CA" altLang="en-US" sz="1900" dirty="0" smtClean="0">
              <a:solidFill>
                <a:srgbClr val="FFC000"/>
              </a:solidFill>
            </a:endParaRP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 smtClean="0">
                <a:solidFill>
                  <a:srgbClr val="FFC000"/>
                </a:solidFill>
              </a:rPr>
              <a:t>Foley </a:t>
            </a:r>
            <a:r>
              <a:rPr lang="en-CA" altLang="en-US" sz="1900" dirty="0">
                <a:solidFill>
                  <a:srgbClr val="FFC000"/>
                </a:solidFill>
              </a:rPr>
              <a:t>A, French L. J Am Board Fam Med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 err="1">
                <a:solidFill>
                  <a:srgbClr val="312879"/>
                </a:solidFill>
              </a:rPr>
              <a:t>L’odeur</a:t>
            </a:r>
            <a:r>
              <a:rPr lang="en-CA" altLang="en-US" sz="2200" dirty="0">
                <a:solidFill>
                  <a:srgbClr val="312879"/>
                </a:solidFill>
              </a:rPr>
              <a:t> </a:t>
            </a:r>
            <a:r>
              <a:rPr lang="en-CA" altLang="en-US" sz="2200" dirty="0" err="1">
                <a:solidFill>
                  <a:srgbClr val="312879"/>
                </a:solidFill>
              </a:rPr>
              <a:t>nauséabonde</a:t>
            </a:r>
            <a:r>
              <a:rPr lang="en-CA" altLang="en-US" sz="2200" dirty="0">
                <a:solidFill>
                  <a:srgbClr val="312879"/>
                </a:solidFill>
              </a:rPr>
              <a:t> </a:t>
            </a:r>
            <a:r>
              <a:rPr lang="en-CA" altLang="en-US" sz="2200" dirty="0" err="1">
                <a:solidFill>
                  <a:srgbClr val="312879"/>
                </a:solidFill>
              </a:rPr>
              <a:t>n’est</a:t>
            </a:r>
            <a:r>
              <a:rPr lang="en-CA" altLang="en-US" sz="2200" dirty="0">
                <a:solidFill>
                  <a:srgbClr val="312879"/>
                </a:solidFill>
              </a:rPr>
              <a:t> pas un </a:t>
            </a:r>
            <a:r>
              <a:rPr lang="en-CA" altLang="en-US" sz="2200" dirty="0" err="1">
                <a:solidFill>
                  <a:srgbClr val="312879"/>
                </a:solidFill>
              </a:rPr>
              <a:t>indicateur</a:t>
            </a:r>
            <a:r>
              <a:rPr lang="en-CA" altLang="en-US" sz="2200" dirty="0">
                <a:solidFill>
                  <a:srgbClr val="312879"/>
                </a:solidFill>
              </a:rPr>
              <a:t> </a:t>
            </a:r>
            <a:r>
              <a:rPr lang="en-CA" altLang="en-US" sz="2200" dirty="0" err="1">
                <a:solidFill>
                  <a:srgbClr val="312879"/>
                </a:solidFill>
              </a:rPr>
              <a:t>fiable</a:t>
            </a:r>
            <a:endParaRPr lang="en-CA" altLang="en-US" sz="2200" dirty="0">
              <a:solidFill>
                <a:srgbClr val="312879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err="1"/>
              <a:t>Dépend</a:t>
            </a:r>
            <a:r>
              <a:rPr lang="en-CA" altLang="en-US" sz="2200" dirty="0"/>
              <a:t> </a:t>
            </a:r>
            <a:r>
              <a:rPr lang="en-CA" altLang="en-US" sz="2200" dirty="0" err="1"/>
              <a:t>généralement</a:t>
            </a:r>
            <a:r>
              <a:rPr lang="en-CA" altLang="en-US" sz="2200" dirty="0"/>
              <a:t> de </a:t>
            </a:r>
            <a:r>
              <a:rPr lang="en-CA" altLang="en-US" sz="2200" dirty="0" err="1"/>
              <a:t>l’état</a:t>
            </a:r>
            <a:r>
              <a:rPr lang="en-CA" altLang="en-US" sz="2200" dirty="0"/>
              <a:t> </a:t>
            </a:r>
            <a:r>
              <a:rPr lang="en-CA" altLang="en-US" sz="2200" dirty="0" err="1"/>
              <a:t>d’hydratation</a:t>
            </a:r>
            <a:r>
              <a:rPr lang="en-CA" altLang="en-US" sz="2200" dirty="0"/>
              <a:t> du patient et de la concentration </a:t>
            </a:r>
            <a:r>
              <a:rPr lang="en-CA" altLang="en-US" sz="2200" dirty="0" err="1"/>
              <a:t>d’urée</a:t>
            </a:r>
            <a:r>
              <a:rPr lang="en-CA" altLang="en-US" sz="2200" dirty="0"/>
              <a:t> </a:t>
            </a:r>
            <a:r>
              <a:rPr lang="en-CA" altLang="en-US" sz="2200" dirty="0" err="1"/>
              <a:t>dans</a:t>
            </a:r>
            <a:r>
              <a:rPr lang="en-CA" altLang="en-US" sz="2200" dirty="0"/>
              <a:t> </a:t>
            </a:r>
            <a:r>
              <a:rPr lang="en-CA" altLang="en-US" sz="2200" dirty="0" err="1"/>
              <a:t>l’urine</a:t>
            </a: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2200" dirty="0"/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>
                <a:solidFill>
                  <a:srgbClr val="FFC000"/>
                </a:solidFill>
              </a:rPr>
              <a:t>	Nicolle LE. Infect Control </a:t>
            </a:r>
            <a:r>
              <a:rPr lang="en-CA" altLang="en-US" sz="1900" dirty="0" err="1">
                <a:solidFill>
                  <a:srgbClr val="FFC000"/>
                </a:solidFill>
              </a:rPr>
              <a:t>Hosp</a:t>
            </a:r>
            <a:r>
              <a:rPr lang="en-CA" altLang="en-US" sz="1900" dirty="0">
                <a:solidFill>
                  <a:srgbClr val="FFC000"/>
                </a:solidFill>
              </a:rPr>
              <a:t> </a:t>
            </a:r>
            <a:r>
              <a:rPr lang="en-CA" altLang="en-US" sz="1900" dirty="0" err="1">
                <a:solidFill>
                  <a:srgbClr val="FFC000"/>
                </a:solidFill>
              </a:rPr>
              <a:t>Epidemiol</a:t>
            </a:r>
            <a:r>
              <a:rPr lang="en-CA" altLang="en-US" sz="1900" dirty="0">
                <a:solidFill>
                  <a:srgbClr val="FFC000"/>
                </a:solidFill>
              </a:rPr>
              <a:t> 2001;22:316–21.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>
                <a:solidFill>
                  <a:srgbClr val="FFC000"/>
                </a:solidFill>
              </a:rPr>
              <a:t>	Nicolle LE, et al </a:t>
            </a:r>
            <a:r>
              <a:rPr lang="en-CA" altLang="en-US" sz="1900" dirty="0" err="1">
                <a:solidFill>
                  <a:srgbClr val="FFC000"/>
                </a:solidFill>
              </a:rPr>
              <a:t>Clin</a:t>
            </a:r>
            <a:r>
              <a:rPr lang="en-CA" altLang="en-US" sz="1900" dirty="0">
                <a:solidFill>
                  <a:srgbClr val="FFC000"/>
                </a:solidFill>
              </a:rPr>
              <a:t> Infect Dis 2005;40:643–54.</a:t>
            </a: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1900" dirty="0">
              <a:solidFill>
                <a:srgbClr val="FFC000"/>
              </a:solidFill>
            </a:endParaRP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1900" dirty="0">
              <a:solidFill>
                <a:srgbClr val="FFC000"/>
              </a:solidFill>
            </a:endParaRPr>
          </a:p>
        </p:txBody>
      </p:sp>
      <p:sp>
        <p:nvSpPr>
          <p:cNvPr id="5222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2165FC6-131B-8F4B-A90D-B5473CCF49E0}" type="slidenum">
              <a:rPr lang="en-US" altLang="en-US"/>
              <a:pPr algn="r"/>
              <a:t>19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err="1" smtClean="0">
                <a:solidFill>
                  <a:srgbClr val="C00000"/>
                </a:solidFill>
              </a:rPr>
              <a:t>Mythe</a:t>
            </a:r>
            <a:r>
              <a:rPr lang="en-US" sz="2300" b="1" dirty="0" smtClean="0">
                <a:solidFill>
                  <a:srgbClr val="C00000"/>
                </a:solidFill>
              </a:rPr>
              <a:t> : </a:t>
            </a:r>
            <a:r>
              <a:rPr lang="en-US" sz="2300" b="1" dirty="0">
                <a:solidFill>
                  <a:srgbClr val="C00000"/>
                </a:solidFill>
              </a:rPr>
              <a:t>Il y a </a:t>
            </a:r>
            <a:r>
              <a:rPr lang="en-US" sz="2300" b="1" dirty="0" err="1">
                <a:solidFill>
                  <a:srgbClr val="C00000"/>
                </a:solidFill>
              </a:rPr>
              <a:t>présence</a:t>
            </a:r>
            <a:r>
              <a:rPr lang="en-US" sz="2300" b="1" dirty="0">
                <a:solidFill>
                  <a:srgbClr val="C00000"/>
                </a:solidFill>
              </a:rPr>
              <a:t> de leucocyte </a:t>
            </a:r>
            <a:r>
              <a:rPr lang="en-US" sz="2300" b="1" dirty="0" err="1">
                <a:solidFill>
                  <a:srgbClr val="C00000"/>
                </a:solidFill>
              </a:rPr>
              <a:t>estérase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dans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l’urine</a:t>
            </a:r>
            <a:r>
              <a:rPr lang="en-US" sz="2300" b="1" dirty="0">
                <a:solidFill>
                  <a:srgbClr val="C00000"/>
                </a:solidFill>
              </a:rPr>
              <a:t>, </a:t>
            </a:r>
            <a:r>
              <a:rPr lang="en-US" sz="2300" b="1" dirty="0" err="1">
                <a:solidFill>
                  <a:srgbClr val="C00000"/>
                </a:solidFill>
              </a:rPr>
              <a:t>donc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il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est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nécessaire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d’effectuer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une</a:t>
            </a:r>
            <a:r>
              <a:rPr lang="en-US" sz="2300" b="1" dirty="0">
                <a:solidFill>
                  <a:srgbClr val="C00000"/>
                </a:solidFill>
              </a:rPr>
              <a:t> culture</a:t>
            </a:r>
          </a:p>
        </p:txBody>
      </p:sp>
      <p:sp>
        <p:nvSpPr>
          <p:cNvPr id="32771" name="Content Placeholder 1"/>
          <p:cNvSpPr>
            <a:spLocks noGrp="1"/>
          </p:cNvSpPr>
          <p:nvPr>
            <p:ph idx="1"/>
          </p:nvPr>
        </p:nvSpPr>
        <p:spPr>
          <a:xfrm>
            <a:off x="493713" y="2566988"/>
            <a:ext cx="8116887" cy="368141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000" dirty="0"/>
              <a:t>Utilisation du </a:t>
            </a:r>
            <a:r>
              <a:rPr lang="en-CA" altLang="en-US" sz="2000" dirty="0" err="1"/>
              <a:t>critère</a:t>
            </a:r>
            <a:r>
              <a:rPr lang="en-CA" altLang="en-US" sz="2000" dirty="0"/>
              <a:t> de </a:t>
            </a:r>
            <a:r>
              <a:rPr lang="en-CA" altLang="en-US" sz="2000" dirty="0" err="1"/>
              <a:t>pyurie</a:t>
            </a:r>
            <a:r>
              <a:rPr lang="en-CA" altLang="en-US" sz="2000" dirty="0"/>
              <a:t> </a:t>
            </a:r>
            <a:r>
              <a:rPr lang="en-CA" altLang="en-US" sz="2000" dirty="0" err="1"/>
              <a:t>ou</a:t>
            </a:r>
            <a:r>
              <a:rPr lang="en-CA" altLang="en-US" sz="2000" dirty="0"/>
              <a:t> de la </a:t>
            </a:r>
            <a:r>
              <a:rPr lang="en-CA" altLang="en-US" sz="2000" dirty="0" err="1"/>
              <a:t>présence</a:t>
            </a:r>
            <a:r>
              <a:rPr lang="en-CA" altLang="en-US" sz="2000" dirty="0"/>
              <a:t> de </a:t>
            </a:r>
            <a:r>
              <a:rPr lang="en-CA" altLang="en-US" sz="2000" dirty="0" err="1"/>
              <a:t>bactériurie</a:t>
            </a:r>
            <a:r>
              <a:rPr lang="en-CA" altLang="en-US" sz="2000" dirty="0"/>
              <a:t> </a:t>
            </a:r>
            <a:r>
              <a:rPr lang="en-CA" altLang="en-US" sz="2000" dirty="0" err="1"/>
              <a:t>seulement</a:t>
            </a:r>
            <a:r>
              <a:rPr lang="en-CA" altLang="en-US" sz="2000" dirty="0"/>
              <a:t> 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000" dirty="0" err="1"/>
              <a:t>Jusqu’à</a:t>
            </a:r>
            <a:r>
              <a:rPr lang="en-CA" altLang="en-US" sz="2000" dirty="0"/>
              <a:t> 47% de </a:t>
            </a:r>
            <a:r>
              <a:rPr lang="en-CA" altLang="en-US" sz="2000" dirty="0" err="1"/>
              <a:t>traitements</a:t>
            </a:r>
            <a:r>
              <a:rPr lang="en-CA" altLang="en-US" sz="2000" dirty="0"/>
              <a:t> </a:t>
            </a:r>
            <a:r>
              <a:rPr lang="en-CA" altLang="en-US" sz="2000" dirty="0" err="1"/>
              <a:t>inutiles</a:t>
            </a:r>
            <a:endParaRPr lang="en-CA" altLang="en-US" sz="2000" dirty="0"/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20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000" dirty="0">
                <a:solidFill>
                  <a:srgbClr val="312879"/>
                </a:solidFill>
              </a:rPr>
              <a:t>Le </a:t>
            </a:r>
            <a:r>
              <a:rPr lang="en-CA" altLang="en-US" sz="2000" dirty="0" err="1">
                <a:solidFill>
                  <a:srgbClr val="312879"/>
                </a:solidFill>
              </a:rPr>
              <a:t>nombre</a:t>
            </a:r>
            <a:r>
              <a:rPr lang="en-CA" altLang="en-US" sz="2000" dirty="0">
                <a:solidFill>
                  <a:srgbClr val="312879"/>
                </a:solidFill>
              </a:rPr>
              <a:t> de globules </a:t>
            </a:r>
            <a:r>
              <a:rPr lang="en-CA" altLang="en-US" sz="2000" dirty="0" err="1">
                <a:solidFill>
                  <a:srgbClr val="312879"/>
                </a:solidFill>
              </a:rPr>
              <a:t>blancs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dans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l’urine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varie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en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fonction</a:t>
            </a:r>
            <a:r>
              <a:rPr lang="en-CA" altLang="en-US" sz="2000" dirty="0">
                <a:solidFill>
                  <a:srgbClr val="312879"/>
                </a:solidFill>
              </a:rPr>
              <a:t> de </a:t>
            </a:r>
            <a:r>
              <a:rPr lang="en-CA" altLang="en-US" sz="2000" dirty="0" err="1">
                <a:solidFill>
                  <a:srgbClr val="312879"/>
                </a:solidFill>
              </a:rPr>
              <a:t>l’hydratation</a:t>
            </a:r>
            <a:r>
              <a:rPr lang="en-CA" altLang="en-US" sz="2000" dirty="0">
                <a:solidFill>
                  <a:srgbClr val="312879"/>
                </a:solidFill>
              </a:rPr>
              <a:t> et </a:t>
            </a:r>
            <a:r>
              <a:rPr lang="en-CA" altLang="en-US" sz="2000" dirty="0" err="1">
                <a:solidFill>
                  <a:srgbClr val="312879"/>
                </a:solidFill>
              </a:rPr>
              <a:t>peut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aussi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être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élevé</a:t>
            </a:r>
            <a:r>
              <a:rPr lang="en-CA" altLang="en-US" sz="2000" dirty="0">
                <a:solidFill>
                  <a:srgbClr val="312879"/>
                </a:solidFill>
              </a:rPr>
              <a:t> </a:t>
            </a:r>
            <a:r>
              <a:rPr lang="en-CA" altLang="en-US" sz="2000" dirty="0" err="1">
                <a:solidFill>
                  <a:srgbClr val="312879"/>
                </a:solidFill>
              </a:rPr>
              <a:t>en</a:t>
            </a:r>
            <a:r>
              <a:rPr lang="en-CA" altLang="en-US" sz="2000" dirty="0">
                <a:solidFill>
                  <a:srgbClr val="312879"/>
                </a:solidFill>
              </a:rPr>
              <a:t> raison 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000" dirty="0" err="1"/>
              <a:t>D’hématurie</a:t>
            </a:r>
            <a:r>
              <a:rPr lang="en-CA" altLang="en-US" sz="2000" dirty="0"/>
              <a:t> de cause non-</a:t>
            </a:r>
            <a:r>
              <a:rPr lang="en-CA" altLang="en-US" sz="2000" dirty="0" err="1"/>
              <a:t>infectieuse</a:t>
            </a:r>
            <a:endParaRPr lang="en-CA" altLang="en-U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000" dirty="0" err="1"/>
              <a:t>D’insuffisance</a:t>
            </a:r>
            <a:r>
              <a:rPr lang="en-CA" altLang="en-US" sz="2000" dirty="0"/>
              <a:t> </a:t>
            </a:r>
            <a:r>
              <a:rPr lang="en-CA" altLang="en-US" sz="2000" dirty="0" err="1"/>
              <a:t>rénale</a:t>
            </a:r>
            <a:r>
              <a:rPr lang="en-CA" altLang="en-US" sz="2000" dirty="0"/>
              <a:t> </a:t>
            </a:r>
            <a:r>
              <a:rPr lang="en-CA" altLang="en-US" sz="2000" dirty="0" err="1"/>
              <a:t>aigue</a:t>
            </a:r>
            <a:endParaRPr lang="en-CA" altLang="en-U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000" dirty="0" err="1"/>
              <a:t>D’infection</a:t>
            </a:r>
            <a:r>
              <a:rPr lang="en-CA" altLang="en-US" sz="2000" dirty="0"/>
              <a:t> </a:t>
            </a:r>
            <a:r>
              <a:rPr lang="en-CA" altLang="en-US" sz="2000" dirty="0" err="1"/>
              <a:t>transmise</a:t>
            </a:r>
            <a:r>
              <a:rPr lang="en-CA" altLang="en-US" sz="2000" dirty="0"/>
              <a:t> </a:t>
            </a:r>
            <a:r>
              <a:rPr lang="en-CA" altLang="en-US" sz="2000" dirty="0" err="1"/>
              <a:t>sexuellement</a:t>
            </a:r>
            <a:r>
              <a:rPr lang="en-CA" altLang="en-US" sz="2000" dirty="0"/>
              <a:t> (ITS)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000" dirty="0"/>
              <a:t>De </a:t>
            </a:r>
            <a:r>
              <a:rPr lang="en-CA" altLang="en-US" sz="2000" dirty="0" err="1"/>
              <a:t>cystite</a:t>
            </a:r>
            <a:r>
              <a:rPr lang="en-CA" altLang="en-US" sz="2000" dirty="0"/>
              <a:t> non-</a:t>
            </a:r>
            <a:r>
              <a:rPr lang="en-CA" altLang="en-US" sz="2000" dirty="0" err="1"/>
              <a:t>infectieuse</a:t>
            </a:r>
            <a:r>
              <a:rPr lang="en-CA" altLang="en-US" sz="2000" dirty="0"/>
              <a:t>  </a:t>
            </a:r>
            <a:r>
              <a:rPr lang="en-CA" altLang="en-US" sz="2200" dirty="0"/>
              <a:t>		</a:t>
            </a: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2200" dirty="0"/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 err="1">
                <a:solidFill>
                  <a:srgbClr val="FFC000"/>
                </a:solidFill>
              </a:rPr>
              <a:t>Lammers</a:t>
            </a:r>
            <a:r>
              <a:rPr lang="en-CA" altLang="en-US" sz="1900" dirty="0">
                <a:solidFill>
                  <a:srgbClr val="FFC000"/>
                </a:solidFill>
              </a:rPr>
              <a:t> RL et al. Ann </a:t>
            </a:r>
            <a:r>
              <a:rPr lang="en-CA" altLang="en-US" sz="1900" dirty="0" err="1">
                <a:solidFill>
                  <a:srgbClr val="FFC000"/>
                </a:solidFill>
              </a:rPr>
              <a:t>Emerg</a:t>
            </a:r>
            <a:r>
              <a:rPr lang="en-CA" altLang="en-US" sz="1900" dirty="0">
                <a:solidFill>
                  <a:srgbClr val="FFC000"/>
                </a:solidFill>
              </a:rPr>
              <a:t> Med 2001;38:505–12</a:t>
            </a:r>
            <a:endParaRPr lang="en-CA" altLang="en-US" sz="2200" dirty="0"/>
          </a:p>
        </p:txBody>
      </p:sp>
      <p:sp>
        <p:nvSpPr>
          <p:cNvPr id="5427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7CB095E-8B8C-7B45-8F4F-5C0641D9757B}" type="slidenum">
              <a:rPr lang="en-US" altLang="en-US"/>
              <a:pPr algn="r"/>
              <a:t>20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err="1">
                <a:solidFill>
                  <a:srgbClr val="C00000"/>
                </a:solidFill>
              </a:rPr>
              <a:t>Pyurie</a:t>
            </a:r>
            <a:r>
              <a:rPr lang="en-US" sz="2300" b="1" dirty="0">
                <a:solidFill>
                  <a:srgbClr val="C00000"/>
                </a:solidFill>
              </a:rPr>
              <a:t>: </a:t>
            </a:r>
            <a:r>
              <a:rPr lang="en-US" sz="2300" b="1" dirty="0" err="1">
                <a:solidFill>
                  <a:srgbClr val="C00000"/>
                </a:solidFill>
              </a:rPr>
              <a:t>présence</a:t>
            </a:r>
            <a:r>
              <a:rPr lang="en-US" sz="2300" b="1" dirty="0">
                <a:solidFill>
                  <a:srgbClr val="C00000"/>
                </a:solidFill>
              </a:rPr>
              <a:t> de leucocytes (globules </a:t>
            </a:r>
            <a:r>
              <a:rPr lang="en-US" sz="2300" b="1" dirty="0" err="1">
                <a:solidFill>
                  <a:srgbClr val="C00000"/>
                </a:solidFill>
              </a:rPr>
              <a:t>blancs</a:t>
            </a:r>
            <a:r>
              <a:rPr lang="en-US" sz="2300" b="1" dirty="0">
                <a:solidFill>
                  <a:srgbClr val="C00000"/>
                </a:solidFill>
              </a:rPr>
              <a:t>) </a:t>
            </a:r>
            <a:r>
              <a:rPr lang="en-US" sz="2300" b="1" dirty="0" err="1">
                <a:solidFill>
                  <a:srgbClr val="C00000"/>
                </a:solidFill>
              </a:rPr>
              <a:t>dans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l’urine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56322" name="Content Placeholder 1"/>
          <p:cNvSpPr>
            <a:spLocks noGrp="1"/>
          </p:cNvSpPr>
          <p:nvPr>
            <p:ph idx="1"/>
          </p:nvPr>
        </p:nvSpPr>
        <p:spPr>
          <a:xfrm>
            <a:off x="493713" y="2343150"/>
            <a:ext cx="8116887" cy="3067050"/>
          </a:xfrm>
        </p:spPr>
        <p:txBody>
          <a:bodyPr/>
          <a:lstStyle/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Présente en présence d’une infection urinaire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Présente chez </a:t>
            </a:r>
            <a:r>
              <a:rPr lang="en-US" altLang="en-US">
                <a:solidFill>
                  <a:srgbClr val="FF0000"/>
                </a:solidFill>
              </a:rPr>
              <a:t>près de 90% </a:t>
            </a:r>
            <a:r>
              <a:rPr lang="en-US" altLang="en-US"/>
              <a:t>des patients présentant une bactériurie asymptomatique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Présente chez </a:t>
            </a:r>
            <a:r>
              <a:rPr lang="en-US" altLang="en-US">
                <a:solidFill>
                  <a:srgbClr val="FF0000"/>
                </a:solidFill>
              </a:rPr>
              <a:t>30%</a:t>
            </a:r>
            <a:r>
              <a:rPr lang="en-US" altLang="en-US"/>
              <a:t> des résidents de centres de soins de longue durée en l’absence de bactériurie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Son ABSENCE élimine essentiellement l’infection urinaire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Sa PRÉSENCE ne signifie pas qu’il y a une infection urinaire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endParaRPr lang="en-US" altLang="en-US" sz="600"/>
          </a:p>
          <a:p>
            <a:pPr marL="0" indent="0" eaLnBrk="1" hangingPunct="1">
              <a:spcBef>
                <a:spcPts val="600"/>
              </a:spcBef>
              <a:buClr>
                <a:srgbClr val="D14405"/>
              </a:buClr>
              <a:buFont typeface="Arial" charset="0"/>
              <a:buNone/>
            </a:pPr>
            <a:r>
              <a:rPr lang="en-US" altLang="en-US" sz="2000"/>
              <a:t>	</a:t>
            </a:r>
            <a:r>
              <a:rPr lang="en-US" altLang="en-US" sz="2000">
                <a:solidFill>
                  <a:srgbClr val="312879"/>
                </a:solidFill>
              </a:rPr>
              <a:t> Faible valeur prédictive positive: 18-75%</a:t>
            </a:r>
          </a:p>
          <a:p>
            <a:pPr marL="0" indent="0" eaLnBrk="1" hangingPunct="1">
              <a:lnSpc>
                <a:spcPct val="80000"/>
              </a:lnSpc>
            </a:pPr>
            <a:endParaRPr lang="en-CA" altLang="en-US" sz="1600">
              <a:solidFill>
                <a:srgbClr val="FFC000"/>
              </a:solidFill>
            </a:endParaRPr>
          </a:p>
          <a:p>
            <a:pPr marL="0" indent="0" eaLnBrk="1" hangingPunct="1">
              <a:lnSpc>
                <a:spcPct val="80000"/>
              </a:lnSpc>
            </a:pPr>
            <a:endParaRPr lang="en-CA" altLang="en-US" sz="1600">
              <a:solidFill>
                <a:srgbClr val="FFC000"/>
              </a:solidFill>
            </a:endParaRPr>
          </a:p>
        </p:txBody>
      </p:sp>
      <p:sp>
        <p:nvSpPr>
          <p:cNvPr id="5632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2CFAAEA-891F-B846-92DF-67A88A832090}" type="slidenum">
              <a:rPr lang="en-US" altLang="en-US"/>
              <a:pPr algn="r"/>
              <a:t>21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93713" y="5638800"/>
            <a:ext cx="81930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Juthani-Mehta M,  et al. Infect Control Hosp Epidemiol 2007;28(7):889-91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LE; Infect Control Hosp Epidemiol 2001;22(3):167-75</a:t>
            </a:r>
            <a:endParaRPr lang="en-C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srgbClr val="C00000"/>
                </a:solidFill>
              </a:rPr>
              <a:t>Mythe</a:t>
            </a:r>
            <a:r>
              <a:rPr lang="en-US" sz="2400" b="1" dirty="0" smtClean="0">
                <a:solidFill>
                  <a:srgbClr val="C00000"/>
                </a:solidFill>
              </a:rPr>
              <a:t> : </a:t>
            </a:r>
            <a:r>
              <a:rPr lang="en-US" sz="2400" b="1" dirty="0">
                <a:solidFill>
                  <a:srgbClr val="C00000"/>
                </a:solidFill>
              </a:rPr>
              <a:t>I</a:t>
            </a:r>
            <a:r>
              <a:rPr lang="en-US" sz="2400" b="1" dirty="0" smtClean="0">
                <a:solidFill>
                  <a:srgbClr val="C00000"/>
                </a:solidFill>
              </a:rPr>
              <a:t>l </a:t>
            </a:r>
            <a:r>
              <a:rPr lang="en-US" sz="2400" b="1" dirty="0">
                <a:solidFill>
                  <a:srgbClr val="C00000"/>
                </a:solidFill>
              </a:rPr>
              <a:t>y a </a:t>
            </a:r>
            <a:r>
              <a:rPr lang="en-US" sz="2400" b="1" dirty="0" err="1">
                <a:solidFill>
                  <a:srgbClr val="C00000"/>
                </a:solidFill>
              </a:rPr>
              <a:t>présence</a:t>
            </a:r>
            <a:r>
              <a:rPr lang="en-US" sz="2400" b="1" dirty="0">
                <a:solidFill>
                  <a:srgbClr val="C00000"/>
                </a:solidFill>
              </a:rPr>
              <a:t> de nitrites </a:t>
            </a:r>
            <a:r>
              <a:rPr lang="en-US" sz="2400" b="1" dirty="0" err="1">
                <a:solidFill>
                  <a:srgbClr val="C00000"/>
                </a:solidFill>
              </a:rPr>
              <a:t>dans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l’urine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donc</a:t>
            </a:r>
            <a:r>
              <a:rPr lang="en-US" sz="2400" b="1" dirty="0">
                <a:solidFill>
                  <a:srgbClr val="C00000"/>
                </a:solidFill>
              </a:rPr>
              <a:t> le patient a </a:t>
            </a:r>
            <a:r>
              <a:rPr lang="en-US" sz="2400" b="1" dirty="0" err="1">
                <a:solidFill>
                  <a:srgbClr val="C00000"/>
                </a:solidFill>
              </a:rPr>
              <a:t>une</a:t>
            </a:r>
            <a:r>
              <a:rPr lang="en-US" sz="2400" b="1" dirty="0">
                <a:solidFill>
                  <a:srgbClr val="C00000"/>
                </a:solidFill>
              </a:rPr>
              <a:t> infection </a:t>
            </a:r>
            <a:r>
              <a:rPr lang="en-US" sz="2400" b="1" dirty="0" err="1">
                <a:solidFill>
                  <a:srgbClr val="C00000"/>
                </a:solidFill>
              </a:rPr>
              <a:t>urinaire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4819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39883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/>
              <a:t>La </a:t>
            </a:r>
            <a:r>
              <a:rPr lang="en-CA" altLang="en-US" sz="2200" dirty="0" err="1"/>
              <a:t>présence</a:t>
            </a:r>
            <a:r>
              <a:rPr lang="en-CA" altLang="en-US" sz="2200" dirty="0"/>
              <a:t> de nitrites </a:t>
            </a:r>
            <a:r>
              <a:rPr lang="en-CA" altLang="en-US" sz="2200" dirty="0" err="1"/>
              <a:t>urinaires</a:t>
            </a:r>
            <a:r>
              <a:rPr lang="en-CA" altLang="en-US" sz="2200" dirty="0"/>
              <a:t> </a:t>
            </a:r>
            <a:r>
              <a:rPr lang="en-CA" altLang="en-US" sz="2200" dirty="0" err="1"/>
              <a:t>possède</a:t>
            </a:r>
            <a:r>
              <a:rPr lang="en-CA" altLang="en-US" sz="2200" dirty="0"/>
              <a:t> </a:t>
            </a:r>
            <a:r>
              <a:rPr lang="en-CA" altLang="en-US" sz="2200" dirty="0" err="1"/>
              <a:t>une</a:t>
            </a:r>
            <a:r>
              <a:rPr lang="en-CA" altLang="en-US" sz="2200" dirty="0"/>
              <a:t> bonne </a:t>
            </a:r>
            <a:r>
              <a:rPr lang="en-CA" altLang="en-US" sz="2200" dirty="0" err="1"/>
              <a:t>valeur</a:t>
            </a:r>
            <a:r>
              <a:rPr lang="en-CA" altLang="en-US" sz="2200" dirty="0"/>
              <a:t> </a:t>
            </a:r>
            <a:r>
              <a:rPr lang="en-CA" altLang="en-US" sz="2200" dirty="0" err="1"/>
              <a:t>prédictive</a:t>
            </a:r>
            <a:r>
              <a:rPr lang="en-CA" altLang="en-US" sz="2200" dirty="0"/>
              <a:t> pour la </a:t>
            </a:r>
            <a:r>
              <a:rPr lang="en-CA" altLang="en-US" sz="2200" dirty="0" err="1"/>
              <a:t>bactériurie</a:t>
            </a:r>
            <a:r>
              <a:rPr lang="en-CA" altLang="en-US" sz="2200" dirty="0"/>
              <a:t>, </a:t>
            </a:r>
            <a:r>
              <a:rPr lang="en-CA" altLang="en-US" sz="2200" dirty="0" err="1"/>
              <a:t>mais</a:t>
            </a:r>
            <a:r>
              <a:rPr lang="en-CA" altLang="en-US" sz="2200" dirty="0"/>
              <a:t> :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err="1"/>
              <a:t>Tous</a:t>
            </a:r>
            <a:r>
              <a:rPr lang="en-CA" altLang="en-US" sz="2200" dirty="0"/>
              <a:t> les </a:t>
            </a:r>
            <a:r>
              <a:rPr lang="en-CA" altLang="en-US" sz="2200" dirty="0" err="1"/>
              <a:t>uropathogènes</a:t>
            </a:r>
            <a:r>
              <a:rPr lang="en-CA" altLang="en-US" sz="2200" dirty="0"/>
              <a:t> ne </a:t>
            </a:r>
            <a:r>
              <a:rPr lang="en-CA" altLang="en-US" sz="2200" dirty="0" err="1"/>
              <a:t>produisent</a:t>
            </a:r>
            <a:r>
              <a:rPr lang="en-CA" altLang="en-US" sz="2200" dirty="0"/>
              <a:t> pas des nitrites :</a:t>
            </a:r>
          </a:p>
          <a:p>
            <a:pPr marL="558800" lvl="1" indent="-285750" eaLnBrk="1" hangingPunct="1">
              <a:lnSpc>
                <a:spcPct val="80000"/>
              </a:lnSpc>
              <a:defRPr/>
            </a:pPr>
            <a:r>
              <a:rPr lang="en-CA" altLang="en-US" sz="2200" i="1" dirty="0"/>
              <a:t>Pseudomonas </a:t>
            </a:r>
            <a:r>
              <a:rPr lang="en-CA" altLang="en-US" sz="2200" i="1" dirty="0" err="1"/>
              <a:t>spp</a:t>
            </a:r>
            <a:endParaRPr lang="en-CA" altLang="en-US" sz="2200" i="1" dirty="0"/>
          </a:p>
          <a:p>
            <a:pPr marL="558800" lvl="1" indent="-285750" eaLnBrk="1" hangingPunct="1">
              <a:lnSpc>
                <a:spcPct val="80000"/>
              </a:lnSpc>
              <a:defRPr/>
            </a:pPr>
            <a:r>
              <a:rPr lang="en-CA" altLang="en-US" sz="2200" i="1" dirty="0"/>
              <a:t>Enterococcus </a:t>
            </a:r>
            <a:r>
              <a:rPr lang="en-CA" altLang="en-US" sz="2200" i="1" dirty="0" err="1"/>
              <a:t>spp</a:t>
            </a:r>
            <a:endParaRPr lang="en-CA" altLang="en-US" sz="2200" i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/>
              <a:t>Ne </a:t>
            </a:r>
            <a:r>
              <a:rPr lang="en-CA" altLang="en-US" sz="2200" dirty="0" err="1"/>
              <a:t>distingue</a:t>
            </a:r>
            <a:r>
              <a:rPr lang="en-CA" altLang="en-US" sz="2200" dirty="0"/>
              <a:t> pas la </a:t>
            </a:r>
            <a:r>
              <a:rPr lang="en-CA" altLang="en-US" sz="2200" dirty="0" err="1"/>
              <a:t>bactériurie</a:t>
            </a:r>
            <a:r>
              <a:rPr lang="en-CA" altLang="en-US" sz="2200" dirty="0"/>
              <a:t> </a:t>
            </a:r>
            <a:r>
              <a:rPr lang="en-CA" altLang="en-US" sz="2200" dirty="0" err="1"/>
              <a:t>asymptomatique</a:t>
            </a:r>
            <a:r>
              <a:rPr lang="en-CA" altLang="en-US" sz="2200" dirty="0"/>
              <a:t> de </a:t>
            </a:r>
            <a:r>
              <a:rPr lang="en-CA" altLang="en-US" sz="2200" dirty="0" err="1"/>
              <a:t>l’infection</a:t>
            </a: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 err="1">
                <a:solidFill>
                  <a:srgbClr val="312879"/>
                </a:solidFill>
              </a:rPr>
              <a:t>Combinaison</a:t>
            </a:r>
            <a:r>
              <a:rPr lang="en-CA" altLang="en-US" sz="2200" dirty="0">
                <a:solidFill>
                  <a:srgbClr val="312879"/>
                </a:solidFill>
              </a:rPr>
              <a:t> de </a:t>
            </a:r>
            <a:r>
              <a:rPr lang="en-CA" altLang="en-US" sz="2200" dirty="0" err="1">
                <a:solidFill>
                  <a:srgbClr val="312879"/>
                </a:solidFill>
              </a:rPr>
              <a:t>l’absence</a:t>
            </a:r>
            <a:r>
              <a:rPr lang="en-CA" altLang="en-US" sz="2200" dirty="0">
                <a:solidFill>
                  <a:srgbClr val="312879"/>
                </a:solidFill>
              </a:rPr>
              <a:t> de </a:t>
            </a:r>
            <a:r>
              <a:rPr lang="en-CA" altLang="en-US" sz="2200" dirty="0" err="1">
                <a:solidFill>
                  <a:srgbClr val="312879"/>
                </a:solidFill>
              </a:rPr>
              <a:t>pyurie</a:t>
            </a:r>
            <a:r>
              <a:rPr lang="en-CA" altLang="en-US" sz="2200" dirty="0">
                <a:solidFill>
                  <a:srgbClr val="312879"/>
                </a:solidFill>
              </a:rPr>
              <a:t> et d’un test de nitrites </a:t>
            </a:r>
            <a:r>
              <a:rPr lang="en-CA" altLang="en-US" sz="2200" dirty="0" err="1">
                <a:solidFill>
                  <a:srgbClr val="312879"/>
                </a:solidFill>
              </a:rPr>
              <a:t>négatif</a:t>
            </a:r>
            <a:r>
              <a:rPr lang="en-CA" altLang="en-US" sz="2200" dirty="0">
                <a:solidFill>
                  <a:srgbClr val="312879"/>
                </a:solidFill>
              </a:rPr>
              <a:t> 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/>
              <a:t>Utile pour </a:t>
            </a:r>
            <a:r>
              <a:rPr lang="en-CA" altLang="en-US" sz="2200" dirty="0" err="1"/>
              <a:t>éliminer</a:t>
            </a:r>
            <a:r>
              <a:rPr lang="en-CA" altLang="en-US" sz="2200" dirty="0"/>
              <a:t> </a:t>
            </a:r>
            <a:r>
              <a:rPr lang="en-CA" altLang="en-US" sz="2200" dirty="0" err="1"/>
              <a:t>l’infection</a:t>
            </a:r>
            <a:r>
              <a:rPr lang="en-CA" altLang="en-US" sz="2200" dirty="0"/>
              <a:t> </a:t>
            </a:r>
            <a:r>
              <a:rPr lang="en-CA" altLang="en-US" sz="2200" dirty="0" err="1"/>
              <a:t>urinaire</a:t>
            </a:r>
            <a:endParaRPr lang="en-CA" altLang="en-US" sz="2200" dirty="0"/>
          </a:p>
          <a:p>
            <a:pPr marL="558800" lvl="1" indent="-285750" eaLnBrk="1" hangingPunct="1">
              <a:lnSpc>
                <a:spcPct val="80000"/>
              </a:lnSpc>
              <a:defRPr/>
            </a:pPr>
            <a:r>
              <a:rPr lang="en-CA" altLang="en-US" sz="2200" dirty="0" err="1"/>
              <a:t>Valeur</a:t>
            </a:r>
            <a:r>
              <a:rPr lang="en-CA" altLang="en-US" sz="2200" dirty="0"/>
              <a:t> </a:t>
            </a:r>
            <a:r>
              <a:rPr lang="en-CA" altLang="en-US" sz="2200" dirty="0" err="1"/>
              <a:t>prédictive</a:t>
            </a:r>
            <a:r>
              <a:rPr lang="en-CA" altLang="en-US" sz="2200" dirty="0"/>
              <a:t> </a:t>
            </a:r>
            <a:r>
              <a:rPr lang="en-CA" altLang="en-US" sz="2200" dirty="0" err="1"/>
              <a:t>négative</a:t>
            </a:r>
            <a:r>
              <a:rPr lang="en-CA" altLang="en-US" sz="2200" dirty="0"/>
              <a:t> </a:t>
            </a:r>
            <a:r>
              <a:rPr lang="en-CA" altLang="en-US" sz="2200" dirty="0" err="1"/>
              <a:t>d’environ</a:t>
            </a:r>
            <a:r>
              <a:rPr lang="en-CA" altLang="en-US" sz="2200" dirty="0"/>
              <a:t> 88%</a:t>
            </a:r>
          </a:p>
        </p:txBody>
      </p:sp>
      <p:sp>
        <p:nvSpPr>
          <p:cNvPr id="5837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C3DF430-6D72-714A-AD94-BCB9076B420E}" type="slidenum">
              <a:rPr lang="en-US" altLang="en-US"/>
              <a:pPr algn="r"/>
              <a:t>22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878513"/>
            <a:ext cx="6705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solidFill>
                  <a:srgbClr val="FFC000"/>
                </a:solidFill>
              </a:rPr>
              <a:t>Deville WL, et al. BMC </a:t>
            </a:r>
            <a:r>
              <a:rPr lang="en-CA" dirty="0" err="1">
                <a:solidFill>
                  <a:srgbClr val="FFC000"/>
                </a:solidFill>
              </a:rPr>
              <a:t>Urol</a:t>
            </a:r>
            <a:r>
              <a:rPr lang="en-CA" dirty="0">
                <a:solidFill>
                  <a:srgbClr val="FFC000"/>
                </a:solidFill>
              </a:rPr>
              <a:t> 2004;4:4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1"/>
          <p:cNvSpPr>
            <a:spLocks noGrp="1"/>
          </p:cNvSpPr>
          <p:nvPr>
            <p:ph idx="1"/>
          </p:nvPr>
        </p:nvSpPr>
        <p:spPr>
          <a:xfrm>
            <a:off x="493713" y="3429000"/>
            <a:ext cx="8116887" cy="3148013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800" dirty="0" err="1">
                <a:solidFill>
                  <a:srgbClr val="312879"/>
                </a:solidFill>
              </a:rPr>
              <a:t>Sujet</a:t>
            </a:r>
            <a:r>
              <a:rPr lang="en-CA" altLang="en-US" sz="1800" dirty="0">
                <a:solidFill>
                  <a:srgbClr val="312879"/>
                </a:solidFill>
              </a:rPr>
              <a:t> </a:t>
            </a:r>
            <a:r>
              <a:rPr lang="en-CA" altLang="en-US" sz="1800" dirty="0" err="1">
                <a:solidFill>
                  <a:srgbClr val="312879"/>
                </a:solidFill>
              </a:rPr>
              <a:t>peu</a:t>
            </a:r>
            <a:r>
              <a:rPr lang="en-CA" altLang="en-US" sz="1800" dirty="0">
                <a:solidFill>
                  <a:srgbClr val="312879"/>
                </a:solidFill>
              </a:rPr>
              <a:t> </a:t>
            </a:r>
            <a:r>
              <a:rPr lang="en-CA" altLang="en-US" sz="1800" dirty="0" err="1">
                <a:solidFill>
                  <a:srgbClr val="312879"/>
                </a:solidFill>
              </a:rPr>
              <a:t>étudié</a:t>
            </a:r>
            <a:r>
              <a:rPr lang="en-CA" altLang="en-US" sz="1800" dirty="0">
                <a:solidFill>
                  <a:srgbClr val="312879"/>
                </a:solidFill>
              </a:rPr>
              <a:t>: 5 </a:t>
            </a:r>
            <a:r>
              <a:rPr lang="en-CA" altLang="en-US" sz="1800" dirty="0" err="1">
                <a:solidFill>
                  <a:srgbClr val="312879"/>
                </a:solidFill>
              </a:rPr>
              <a:t>études</a:t>
            </a:r>
            <a:r>
              <a:rPr lang="en-CA" altLang="en-US" sz="1800" dirty="0">
                <a:solidFill>
                  <a:srgbClr val="312879"/>
                </a:solidFill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800" dirty="0" err="1"/>
              <a:t>Aucune</a:t>
            </a:r>
            <a:r>
              <a:rPr lang="en-CA" altLang="en-US" sz="1800" dirty="0"/>
              <a:t> </a:t>
            </a:r>
            <a:r>
              <a:rPr lang="en-CA" altLang="en-US" sz="1800" dirty="0" err="1"/>
              <a:t>n’utilise</a:t>
            </a:r>
            <a:r>
              <a:rPr lang="en-CA" altLang="en-US" sz="1800" dirty="0"/>
              <a:t> de </a:t>
            </a:r>
            <a:r>
              <a:rPr lang="en-CA" altLang="en-US" sz="1800" dirty="0" err="1"/>
              <a:t>critères</a:t>
            </a:r>
            <a:r>
              <a:rPr lang="en-CA" altLang="en-US" sz="1800" dirty="0"/>
              <a:t> </a:t>
            </a:r>
            <a:r>
              <a:rPr lang="en-CA" altLang="en-US" sz="1800" dirty="0" err="1"/>
              <a:t>objectifs</a:t>
            </a:r>
            <a:r>
              <a:rPr lang="en-CA" altLang="en-US" sz="1800" dirty="0"/>
              <a:t> pour le diagnostic </a:t>
            </a:r>
            <a:r>
              <a:rPr lang="en-CA" altLang="en-US" sz="1800" dirty="0" err="1"/>
              <a:t>d’infection</a:t>
            </a:r>
            <a:r>
              <a:rPr lang="en-CA" altLang="en-US" sz="1800" dirty="0"/>
              <a:t> </a:t>
            </a:r>
            <a:r>
              <a:rPr lang="en-CA" altLang="en-US" sz="1800" dirty="0" err="1"/>
              <a:t>urinaire</a:t>
            </a:r>
            <a:r>
              <a:rPr lang="en-CA" altLang="en-US" sz="1800" dirty="0"/>
              <a:t> </a:t>
            </a:r>
            <a:r>
              <a:rPr lang="en-CA" altLang="en-US" sz="1800" dirty="0" err="1"/>
              <a:t>ou</a:t>
            </a:r>
            <a:r>
              <a:rPr lang="en-CA" altLang="en-US" sz="1800" dirty="0"/>
              <a:t> du </a:t>
            </a:r>
            <a:r>
              <a:rPr lang="en-CA" altLang="en-US" sz="1800" dirty="0" err="1"/>
              <a:t>délirium</a:t>
            </a:r>
            <a:endParaRPr lang="en-CA" altLang="en-US" sz="1800" dirty="0"/>
          </a:p>
          <a:p>
            <a:pPr>
              <a:lnSpc>
                <a:spcPct val="80000"/>
              </a:lnSpc>
              <a:defRPr/>
            </a:pPr>
            <a:r>
              <a:rPr lang="en-CA" altLang="en-US" sz="1800" dirty="0" err="1"/>
              <a:t>Seulement</a:t>
            </a:r>
            <a:r>
              <a:rPr lang="en-CA" altLang="en-US" sz="1800" dirty="0"/>
              <a:t> 2 </a:t>
            </a:r>
            <a:r>
              <a:rPr lang="en-CA" altLang="en-US" sz="1800" dirty="0" err="1"/>
              <a:t>études</a:t>
            </a:r>
            <a:r>
              <a:rPr lang="en-CA" altLang="en-US" sz="1800" dirty="0"/>
              <a:t> </a:t>
            </a:r>
            <a:r>
              <a:rPr lang="en-CA" altLang="en-US" sz="1800" dirty="0" err="1"/>
              <a:t>structurées</a:t>
            </a:r>
            <a:r>
              <a:rPr lang="en-CA" altLang="en-US" sz="1800" dirty="0"/>
              <a:t> </a:t>
            </a:r>
            <a:r>
              <a:rPr lang="en-CA" altLang="en-US" sz="1800" dirty="0" err="1"/>
              <a:t>adéquatement</a:t>
            </a:r>
            <a:r>
              <a:rPr lang="en-CA" altLang="en-US" sz="1800" dirty="0"/>
              <a:t> pour faire des </a:t>
            </a:r>
            <a:r>
              <a:rPr lang="en-CA" altLang="en-US" sz="1800" dirty="0" err="1"/>
              <a:t>comparaisons</a:t>
            </a:r>
            <a:endParaRPr lang="en-CA" altLang="en-US" sz="1800" dirty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endParaRPr lang="en-CA" altLang="en-US" sz="1800" dirty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800" dirty="0" err="1">
                <a:solidFill>
                  <a:srgbClr val="312879"/>
                </a:solidFill>
              </a:rPr>
              <a:t>Principalement</a:t>
            </a:r>
            <a:r>
              <a:rPr lang="en-CA" altLang="en-US" sz="1800" dirty="0">
                <a:solidFill>
                  <a:srgbClr val="312879"/>
                </a:solidFill>
              </a:rPr>
              <a:t> :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800" dirty="0"/>
              <a:t>Chez le patient avec </a:t>
            </a:r>
            <a:r>
              <a:rPr lang="en-CA" altLang="en-US" sz="1800" dirty="0" err="1"/>
              <a:t>délirium</a:t>
            </a:r>
            <a:r>
              <a:rPr lang="en-CA" altLang="en-US" sz="1800" dirty="0"/>
              <a:t>: </a:t>
            </a:r>
            <a:r>
              <a:rPr lang="en-CA" altLang="en-US" sz="1800" dirty="0" err="1"/>
              <a:t>taux</a:t>
            </a:r>
            <a:r>
              <a:rPr lang="en-CA" altLang="en-US" sz="1800" dirty="0"/>
              <a:t> </a:t>
            </a:r>
            <a:r>
              <a:rPr lang="en-CA" altLang="en-US" sz="1800" dirty="0" err="1"/>
              <a:t>d’infection</a:t>
            </a:r>
            <a:r>
              <a:rPr lang="en-CA" altLang="en-US" sz="1800" dirty="0"/>
              <a:t> </a:t>
            </a:r>
            <a:r>
              <a:rPr lang="en-CA" altLang="en-US" sz="1800" dirty="0" err="1"/>
              <a:t>urinaire</a:t>
            </a:r>
            <a:r>
              <a:rPr lang="en-CA" altLang="en-US" sz="1800" dirty="0"/>
              <a:t> 26-32%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800" dirty="0"/>
              <a:t>Chez le patient avec infection </a:t>
            </a:r>
            <a:r>
              <a:rPr lang="en-CA" altLang="en-US" sz="1800" dirty="0" err="1"/>
              <a:t>urinaire</a:t>
            </a:r>
            <a:r>
              <a:rPr lang="en-CA" altLang="en-US" sz="1800" dirty="0"/>
              <a:t>: </a:t>
            </a:r>
            <a:r>
              <a:rPr lang="en-CA" altLang="en-US" sz="1800" dirty="0" err="1"/>
              <a:t>taux</a:t>
            </a:r>
            <a:r>
              <a:rPr lang="en-CA" altLang="en-US" sz="1800" dirty="0"/>
              <a:t> de </a:t>
            </a:r>
            <a:r>
              <a:rPr lang="en-CA" altLang="en-US" sz="1800" dirty="0" err="1"/>
              <a:t>délirium</a:t>
            </a:r>
            <a:r>
              <a:rPr lang="en-CA" altLang="en-US" sz="1800" dirty="0"/>
              <a:t> de 30-50%</a:t>
            </a:r>
          </a:p>
        </p:txBody>
      </p:sp>
      <p:sp>
        <p:nvSpPr>
          <p:cNvPr id="60418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059A770-8861-5C48-838C-0FAFD0A1220D}" type="slidenum">
              <a:rPr lang="en-US" altLang="en-US"/>
              <a:pPr algn="r"/>
              <a:t>23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55625" y="5867400"/>
            <a:ext cx="81930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	</a:t>
            </a:r>
            <a:r>
              <a:rPr lang="en-CA" altLang="en-US" dirty="0" err="1">
                <a:solidFill>
                  <a:srgbClr val="FFC000"/>
                </a:solidFill>
              </a:rPr>
              <a:t>Balogun</a:t>
            </a:r>
            <a:r>
              <a:rPr lang="en-CA" altLang="en-US" dirty="0">
                <a:solidFill>
                  <a:srgbClr val="FFC000"/>
                </a:solidFill>
              </a:rPr>
              <a:t> SA. Canadian Geriatrics Journal 2014; 17:22-26</a:t>
            </a:r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6" t="19421" r="1613" b="34338"/>
          <a:stretch>
            <a:fillRect/>
          </a:stretch>
        </p:blipFill>
        <p:spPr bwMode="auto">
          <a:xfrm>
            <a:off x="1604963" y="1547813"/>
            <a:ext cx="6096000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Chez le </a:t>
            </a:r>
            <a:r>
              <a:rPr lang="en-US" sz="2400" b="1" dirty="0" err="1">
                <a:solidFill>
                  <a:srgbClr val="C00000"/>
                </a:solidFill>
              </a:rPr>
              <a:t>résident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présentant</a:t>
            </a:r>
            <a:r>
              <a:rPr lang="en-US" sz="2400" b="1" dirty="0">
                <a:solidFill>
                  <a:srgbClr val="C00000"/>
                </a:solidFill>
              </a:rPr>
              <a:t> des </a:t>
            </a:r>
            <a:r>
              <a:rPr lang="en-US" sz="2400" b="1" dirty="0" err="1">
                <a:solidFill>
                  <a:srgbClr val="C00000"/>
                </a:solidFill>
              </a:rPr>
              <a:t>symptômes</a:t>
            </a:r>
            <a:r>
              <a:rPr lang="en-US" sz="2400" b="1" dirty="0">
                <a:solidFill>
                  <a:srgbClr val="C00000"/>
                </a:solidFill>
              </a:rPr>
              <a:t> non-</a:t>
            </a:r>
            <a:r>
              <a:rPr lang="en-US" sz="2400" b="1" dirty="0" err="1">
                <a:solidFill>
                  <a:srgbClr val="C00000"/>
                </a:solidFill>
              </a:rPr>
              <a:t>spécifiques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048000"/>
          </a:xfrm>
        </p:spPr>
        <p:txBody>
          <a:bodyPr rtlCol="0">
            <a:normAutofit fontScale="92500" lnSpcReduction="10000"/>
          </a:bodyPr>
          <a:lstStyle/>
          <a:p>
            <a:pPr marL="0" lvl="1" indent="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CA" sz="2400" dirty="0" err="1">
                <a:solidFill>
                  <a:srgbClr val="312879"/>
                </a:solidFill>
              </a:rPr>
              <a:t>Résident</a:t>
            </a:r>
            <a:r>
              <a:rPr lang="en-CA" sz="2400" dirty="0">
                <a:solidFill>
                  <a:srgbClr val="312879"/>
                </a:solidFill>
              </a:rPr>
              <a:t> </a:t>
            </a:r>
            <a:r>
              <a:rPr lang="en-CA" sz="2400" dirty="0" err="1">
                <a:solidFill>
                  <a:srgbClr val="312879"/>
                </a:solidFill>
              </a:rPr>
              <a:t>hémodynamiquement</a:t>
            </a:r>
            <a:r>
              <a:rPr lang="en-CA" sz="2400" dirty="0">
                <a:solidFill>
                  <a:srgbClr val="312879"/>
                </a:solidFill>
              </a:rPr>
              <a:t> </a:t>
            </a:r>
            <a:r>
              <a:rPr lang="en-CA" sz="2400" dirty="0" smtClean="0">
                <a:solidFill>
                  <a:srgbClr val="312879"/>
                </a:solidFill>
              </a:rPr>
              <a:t>stable :</a:t>
            </a:r>
            <a:endParaRPr lang="en-CA" sz="2400" dirty="0">
              <a:solidFill>
                <a:srgbClr val="312879"/>
              </a:solidFill>
            </a:endParaRPr>
          </a:p>
          <a:p>
            <a:pPr marL="0" lvl="1" indent="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CA" sz="2400" dirty="0"/>
              <a:t>Il </a:t>
            </a:r>
            <a:r>
              <a:rPr lang="en-CA" sz="2400" dirty="0" err="1"/>
              <a:t>n’y</a:t>
            </a:r>
            <a:r>
              <a:rPr lang="en-CA" sz="2400" dirty="0"/>
              <a:t> a pas </a:t>
            </a:r>
            <a:r>
              <a:rPr lang="en-CA" sz="2400" dirty="0" err="1"/>
              <a:t>d’évidence</a:t>
            </a:r>
            <a:r>
              <a:rPr lang="en-CA" sz="2400" dirty="0"/>
              <a:t> </a:t>
            </a:r>
            <a:r>
              <a:rPr lang="en-CA" sz="2400" dirty="0" err="1"/>
              <a:t>qu’une</a:t>
            </a:r>
            <a:r>
              <a:rPr lang="en-CA" sz="2400" dirty="0"/>
              <a:t> augmentation de la </a:t>
            </a:r>
            <a:r>
              <a:rPr lang="en-CA" sz="2400" dirty="0" err="1"/>
              <a:t>morbidité</a:t>
            </a:r>
            <a:r>
              <a:rPr lang="en-CA" sz="2400" dirty="0"/>
              <a:t> </a:t>
            </a:r>
            <a:r>
              <a:rPr lang="en-CA" sz="2400" dirty="0" err="1"/>
              <a:t>ou</a:t>
            </a:r>
            <a:r>
              <a:rPr lang="en-CA" sz="2400" dirty="0"/>
              <a:t> </a:t>
            </a:r>
            <a:r>
              <a:rPr lang="en-CA" sz="2400" dirty="0" err="1"/>
              <a:t>mortalité</a:t>
            </a:r>
            <a:r>
              <a:rPr lang="en-CA" sz="2400" dirty="0"/>
              <a:t> </a:t>
            </a:r>
            <a:r>
              <a:rPr lang="en-CA" sz="2400" dirty="0" err="1"/>
              <a:t>soit</a:t>
            </a:r>
            <a:r>
              <a:rPr lang="en-CA" sz="2400" dirty="0"/>
              <a:t> </a:t>
            </a:r>
            <a:r>
              <a:rPr lang="en-CA" sz="2400" dirty="0" err="1"/>
              <a:t>associée</a:t>
            </a:r>
            <a:r>
              <a:rPr lang="en-CA" sz="2400" dirty="0"/>
              <a:t> au fait </a:t>
            </a:r>
            <a:r>
              <a:rPr lang="en-CA" sz="2400" dirty="0" err="1"/>
              <a:t>d’attendre</a:t>
            </a:r>
            <a:r>
              <a:rPr lang="en-CA" sz="2400" dirty="0"/>
              <a:t> et </a:t>
            </a:r>
            <a:r>
              <a:rPr lang="en-CA" sz="2400" dirty="0" err="1"/>
              <a:t>réévaluer</a:t>
            </a:r>
            <a:r>
              <a:rPr lang="en-CA" sz="2400" dirty="0"/>
              <a:t> 24 </a:t>
            </a:r>
            <a:r>
              <a:rPr lang="en-CA" sz="2400" dirty="0" err="1"/>
              <a:t>heures</a:t>
            </a:r>
            <a:r>
              <a:rPr lang="en-CA" sz="2400" dirty="0"/>
              <a:t> plus </a:t>
            </a:r>
            <a:r>
              <a:rPr lang="en-CA" sz="2400" dirty="0" err="1"/>
              <a:t>tard</a:t>
            </a:r>
            <a:r>
              <a:rPr lang="en-CA" sz="2400" dirty="0"/>
              <a:t> </a:t>
            </a:r>
            <a:r>
              <a:rPr lang="en-CA" sz="2400" dirty="0" smtClean="0"/>
              <a:t>pour :</a:t>
            </a:r>
            <a:endParaRPr lang="en-CA" sz="2400" dirty="0"/>
          </a:p>
          <a:p>
            <a:pPr marL="342900" lvl="1" indent="-3429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CA" sz="2400" dirty="0" err="1" smtClean="0"/>
              <a:t>Une</a:t>
            </a:r>
            <a:r>
              <a:rPr lang="en-CA" sz="2400" dirty="0" smtClean="0"/>
              <a:t> </a:t>
            </a:r>
            <a:r>
              <a:rPr lang="en-CA" sz="2400" dirty="0" err="1" smtClean="0"/>
              <a:t>amélioration</a:t>
            </a:r>
            <a:r>
              <a:rPr lang="en-CA" sz="2400" dirty="0" smtClean="0"/>
              <a:t> </a:t>
            </a:r>
            <a:r>
              <a:rPr lang="en-CA" sz="2400" dirty="0"/>
              <a:t>des </a:t>
            </a:r>
            <a:r>
              <a:rPr lang="en-CA" sz="2400" dirty="0" err="1"/>
              <a:t>symptômes</a:t>
            </a:r>
            <a:r>
              <a:rPr lang="en-CA" sz="2400" dirty="0"/>
              <a:t> </a:t>
            </a:r>
            <a:r>
              <a:rPr lang="en-CA" sz="2400" dirty="0" smtClean="0"/>
              <a:t>non-</a:t>
            </a:r>
            <a:r>
              <a:rPr lang="en-CA" sz="2400" dirty="0" err="1" smtClean="0"/>
              <a:t>spécifiques</a:t>
            </a:r>
            <a:r>
              <a:rPr lang="en-CA" dirty="0"/>
              <a:t>			</a:t>
            </a:r>
            <a:r>
              <a:rPr lang="en-CA" sz="2400" b="1" dirty="0" err="1" smtClean="0"/>
              <a:t>Ou</a:t>
            </a:r>
            <a:endParaRPr lang="en-CA" sz="2400" b="1" dirty="0"/>
          </a:p>
          <a:p>
            <a:pPr marL="342900" lvl="1" indent="-3429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CA" sz="2400" dirty="0" err="1" smtClean="0"/>
              <a:t>L’apparition</a:t>
            </a:r>
            <a:r>
              <a:rPr lang="en-CA" sz="2400" dirty="0" smtClean="0"/>
              <a:t> </a:t>
            </a:r>
            <a:r>
              <a:rPr lang="en-CA" sz="2400" dirty="0"/>
              <a:t>de </a:t>
            </a:r>
            <a:r>
              <a:rPr lang="en-CA" sz="2400" dirty="0" err="1"/>
              <a:t>symptômes</a:t>
            </a:r>
            <a:r>
              <a:rPr lang="en-CA" sz="2400" dirty="0"/>
              <a:t> </a:t>
            </a:r>
            <a:r>
              <a:rPr lang="en-CA" sz="2400" dirty="0" err="1"/>
              <a:t>typiques</a:t>
            </a:r>
            <a:r>
              <a:rPr lang="en-CA" sz="2400" dirty="0"/>
              <a:t> </a:t>
            </a:r>
            <a:r>
              <a:rPr lang="en-CA" sz="2400" dirty="0" err="1"/>
              <a:t>d’infection</a:t>
            </a:r>
            <a:r>
              <a:rPr lang="en-CA" sz="2400" dirty="0"/>
              <a:t> </a:t>
            </a:r>
            <a:r>
              <a:rPr lang="en-CA" sz="2400" dirty="0" err="1"/>
              <a:t>urinaire</a:t>
            </a:r>
            <a:endParaRPr lang="en-CA" sz="2400" dirty="0"/>
          </a:p>
        </p:txBody>
      </p:sp>
      <p:sp>
        <p:nvSpPr>
          <p:cNvPr id="6246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9F1105F-8DDC-CF45-8677-F55A6C701D6A}" type="slidenum">
              <a:rPr lang="en-US" altLang="en-US"/>
              <a:pPr algn="r"/>
              <a:t>24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Beveridge LA et al </a:t>
            </a: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Interv</a:t>
            </a:r>
            <a:r>
              <a:rPr lang="en-US" dirty="0">
                <a:solidFill>
                  <a:srgbClr val="FFC000"/>
                </a:solidFill>
              </a:rPr>
              <a:t> Aging 2011;6:173–80.</a:t>
            </a:r>
          </a:p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Nicolle LE. CMAJ 2000;163:285–6.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200" b="1" dirty="0">
                <a:solidFill>
                  <a:srgbClr val="C00000"/>
                </a:solidFill>
              </a:rPr>
              <a:t>Chez le </a:t>
            </a:r>
            <a:r>
              <a:rPr lang="en-US" sz="2200" b="1" dirty="0" err="1">
                <a:solidFill>
                  <a:srgbClr val="C00000"/>
                </a:solidFill>
              </a:rPr>
              <a:t>résident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err="1">
                <a:solidFill>
                  <a:srgbClr val="C00000"/>
                </a:solidFill>
              </a:rPr>
              <a:t>présentant</a:t>
            </a:r>
            <a:r>
              <a:rPr lang="en-US" sz="2200" b="1" dirty="0">
                <a:solidFill>
                  <a:srgbClr val="C00000"/>
                </a:solidFill>
              </a:rPr>
              <a:t> des </a:t>
            </a:r>
            <a:r>
              <a:rPr lang="en-US" sz="2200" b="1" dirty="0" err="1">
                <a:solidFill>
                  <a:srgbClr val="C00000"/>
                </a:solidFill>
              </a:rPr>
              <a:t>symptômes</a:t>
            </a:r>
            <a:r>
              <a:rPr lang="en-US" sz="2200" b="1" dirty="0">
                <a:solidFill>
                  <a:srgbClr val="C00000"/>
                </a:solidFill>
              </a:rPr>
              <a:t> non-</a:t>
            </a:r>
            <a:r>
              <a:rPr lang="en-US" sz="2200" b="1" dirty="0" err="1">
                <a:solidFill>
                  <a:srgbClr val="C00000"/>
                </a:solidFill>
              </a:rPr>
              <a:t>spécifiques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6451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124200"/>
          </a:xfrm>
        </p:spPr>
        <p:txBody>
          <a:bodyPr/>
          <a:lstStyle/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r>
              <a:rPr lang="en-CA" altLang="en-US" sz="2200">
                <a:solidFill>
                  <a:srgbClr val="312879"/>
                </a:solidFill>
              </a:rPr>
              <a:t>Symptômes non-spécifiques</a:t>
            </a:r>
          </a:p>
          <a:p>
            <a:pPr marL="625475" lvl="2" indent="-352425" eaLnBrk="1" hangingPunct="1">
              <a:lnSpc>
                <a:spcPct val="80000"/>
              </a:lnSpc>
              <a:spcBef>
                <a:spcPts val="1200"/>
              </a:spcBef>
              <a:buClr>
                <a:srgbClr val="78697B"/>
              </a:buClr>
            </a:pPr>
            <a:r>
              <a:rPr lang="en-CA" altLang="en-US" sz="2200"/>
              <a:t>Changement aigu de l’état mental</a:t>
            </a:r>
          </a:p>
          <a:p>
            <a:pPr marL="625475" lvl="2" indent="-352425" eaLnBrk="1" hangingPunct="1">
              <a:lnSpc>
                <a:spcPct val="80000"/>
              </a:lnSpc>
              <a:spcBef>
                <a:spcPts val="1200"/>
              </a:spcBef>
              <a:buClr>
                <a:srgbClr val="78697B"/>
              </a:buClr>
            </a:pPr>
            <a:r>
              <a:rPr lang="en-CA" altLang="en-US" sz="2200"/>
              <a:t>Déclin fonctionnel</a:t>
            </a:r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endParaRPr lang="en-CA" altLang="en-US" sz="2200"/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r>
              <a:rPr lang="en-CA" altLang="en-US" sz="2200"/>
              <a:t>	→ S’améliorent souvent avec une hydratation adéquate</a:t>
            </a:r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</a:pPr>
            <a:endParaRPr lang="en-CA" altLang="en-US" sz="2200"/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r>
              <a:rPr lang="en-CA" altLang="en-US" sz="2200">
                <a:solidFill>
                  <a:srgbClr val="312879"/>
                </a:solidFill>
              </a:rPr>
              <a:t>	</a:t>
            </a:r>
            <a:r>
              <a:rPr lang="en-CA" altLang="en-US">
                <a:solidFill>
                  <a:srgbClr val="312879"/>
                </a:solidFill>
              </a:rPr>
              <a:t>Augmentez si possible l’hydratation pour 24h puis réévaluez</a:t>
            </a:r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</a:pPr>
            <a:endParaRPr lang="en-CA" altLang="en-US" sz="2200"/>
          </a:p>
        </p:txBody>
      </p:sp>
      <p:sp>
        <p:nvSpPr>
          <p:cNvPr id="6451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44668B3-4517-DB45-A127-8276570C9E67}" type="slidenum">
              <a:rPr lang="en-US" altLang="en-US"/>
              <a:pPr algn="r"/>
              <a:t>25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Beveridge LA et al </a:t>
            </a: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Interv</a:t>
            </a:r>
            <a:r>
              <a:rPr lang="en-US" dirty="0">
                <a:solidFill>
                  <a:srgbClr val="FFC000"/>
                </a:solidFill>
              </a:rPr>
              <a:t> Aging 2011;6:173–80.</a:t>
            </a:r>
          </a:p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Nicolle LE. CMAJ 2000;163:285–6.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656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2590800"/>
          </a:xfrm>
        </p:spPr>
        <p:txBody>
          <a:bodyPr/>
          <a:lstStyle/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US" altLang="en-US" sz="2000" dirty="0"/>
              <a:t>80% des patients </a:t>
            </a:r>
            <a:r>
              <a:rPr lang="en-US" altLang="en-US" sz="2000" dirty="0" err="1"/>
              <a:t>présentant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une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bactériurie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asymptomatique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reçoivent</a:t>
            </a:r>
            <a:r>
              <a:rPr lang="en-US" altLang="en-US" sz="2000" dirty="0"/>
              <a:t> des </a:t>
            </a:r>
            <a:r>
              <a:rPr lang="en-US" altLang="en-US" sz="2000" dirty="0" err="1"/>
              <a:t>antibiotiques</a:t>
            </a:r>
            <a:endParaRPr lang="en-US" altLang="en-US" sz="20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US" altLang="en-US" sz="20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US" altLang="en-US" sz="2000" dirty="0"/>
              <a:t>1/3 des </a:t>
            </a:r>
            <a:r>
              <a:rPr lang="en-US" altLang="en-US" sz="2000" dirty="0" err="1"/>
              <a:t>antibiotiques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prescrits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</a:t>
            </a:r>
            <a:r>
              <a:rPr lang="en-US" altLang="en-US" sz="2000" dirty="0"/>
              <a:t> CHSLD le </a:t>
            </a:r>
            <a:r>
              <a:rPr lang="en-US" altLang="en-US" sz="2000" dirty="0" err="1"/>
              <a:t>sont</a:t>
            </a:r>
            <a:r>
              <a:rPr lang="en-US" altLang="en-US" sz="2000" dirty="0"/>
              <a:t> pour </a:t>
            </a:r>
            <a:r>
              <a:rPr lang="en-US" altLang="en-US" sz="2000" dirty="0" err="1"/>
              <a:t>une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bactériurie</a:t>
            </a:r>
            <a:r>
              <a:rPr lang="en-US" altLang="en-US" sz="2000" dirty="0"/>
              <a:t> </a:t>
            </a:r>
            <a:r>
              <a:rPr lang="en-US" altLang="en-US" sz="2000" dirty="0" err="1" smtClean="0"/>
              <a:t>asymptomatique</a:t>
            </a:r>
            <a:endParaRPr lang="en-US" altLang="en-US" sz="2000" dirty="0" smtClean="0"/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US" altLang="en-US" sz="2000" dirty="0"/>
          </a:p>
          <a:p>
            <a:pPr marL="10795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en-US" sz="2000" dirty="0" err="1" smtClean="0"/>
              <a:t>Étude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du Center for Disease </a:t>
            </a:r>
            <a:r>
              <a:rPr lang="en-US" altLang="en-US" sz="2000" dirty="0" err="1"/>
              <a:t>Controle</a:t>
            </a:r>
            <a:r>
              <a:rPr lang="en-US" altLang="en-US" sz="2000" dirty="0"/>
              <a:t> (CDC) :</a:t>
            </a:r>
          </a:p>
          <a:p>
            <a:pPr marL="723900" lvl="1" indent="-342900" eaLnBrk="1" hangingPunct="1">
              <a:lnSpc>
                <a:spcPct val="80000"/>
              </a:lnSpc>
              <a:defRPr/>
            </a:pPr>
            <a:r>
              <a:rPr lang="en-US" altLang="en-US" dirty="0"/>
              <a:t>La prescription </a:t>
            </a:r>
            <a:r>
              <a:rPr lang="en-US" altLang="en-US" dirty="0" err="1"/>
              <a:t>d’antibiotique</a:t>
            </a:r>
            <a:r>
              <a:rPr lang="en-US" altLang="en-US" dirty="0"/>
              <a:t> pour </a:t>
            </a:r>
            <a:r>
              <a:rPr lang="en-US" altLang="en-US" dirty="0" err="1"/>
              <a:t>une</a:t>
            </a:r>
            <a:r>
              <a:rPr lang="en-US" altLang="en-US" dirty="0"/>
              <a:t> infection </a:t>
            </a:r>
            <a:r>
              <a:rPr lang="en-US" altLang="en-US" dirty="0" err="1"/>
              <a:t>urinaire</a:t>
            </a:r>
            <a:r>
              <a:rPr lang="en-US" altLang="en-US" dirty="0"/>
              <a:t> </a:t>
            </a:r>
            <a:r>
              <a:rPr lang="en-US" altLang="en-US" dirty="0" err="1"/>
              <a:t>est</a:t>
            </a:r>
            <a:r>
              <a:rPr lang="en-US" altLang="en-US" dirty="0"/>
              <a:t> </a:t>
            </a:r>
            <a:r>
              <a:rPr lang="en-US" altLang="en-US" dirty="0" err="1"/>
              <a:t>évitable</a:t>
            </a:r>
            <a:r>
              <a:rPr lang="en-US" altLang="en-US" dirty="0"/>
              <a:t> chez 39% des patients:</a:t>
            </a:r>
          </a:p>
        </p:txBody>
      </p:sp>
      <p:sp>
        <p:nvSpPr>
          <p:cNvPr id="6656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F7239F7-8F08-584B-BB55-6E173719D7BC}" type="slidenum">
              <a:rPr lang="en-US" altLang="en-US"/>
              <a:pPr algn="r"/>
              <a:t>26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81000" y="4846638"/>
            <a:ext cx="8382000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Font typeface="Wingdings 3" charset="2"/>
              <a:buNone/>
              <a:defRPr/>
            </a:pPr>
            <a:endParaRPr lang="en-US" altLang="en-US" i="1" smtClean="0">
              <a:solidFill>
                <a:srgbClr val="FFC000"/>
              </a:solidFill>
            </a:endParaRPr>
          </a:p>
          <a:p>
            <a:pPr algn="r" eaLnBrk="1" hangingPunct="1">
              <a:buFont typeface="Wingdings 3" charset="2"/>
              <a:buNone/>
              <a:defRPr/>
            </a:pPr>
            <a:r>
              <a:rPr lang="en-US" altLang="en-US" smtClean="0">
                <a:solidFill>
                  <a:srgbClr val="FFC000"/>
                </a:solidFill>
              </a:rPr>
              <a:t>Trautner BW. Asymptomatic bacteriuria: When the treatment is worse than the disease. Nat Rev Urol.2012;9:85-93</a:t>
            </a:r>
          </a:p>
          <a:p>
            <a:pPr algn="r" eaLnBrk="1" hangingPunct="1">
              <a:buFont typeface="Wingdings 3" charset="2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Fridkin S, Baggs J, Fagan R, et al. Vital signs: improving antibiotic use among hospitalized patients. MMWR Morb Mortal Wkly Rep 2014;63:194–200.</a:t>
            </a:r>
            <a:endParaRPr lang="en-US" altLang="en-US" sz="140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861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886200"/>
          </a:xfrm>
        </p:spPr>
        <p:txBody>
          <a:bodyPr/>
          <a:lstStyle/>
          <a:p>
            <a:pPr marL="107950" indent="0" eaLnBrk="1" hangingPunct="1">
              <a:lnSpc>
                <a:spcPct val="90000"/>
              </a:lnSpc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Un traitement antibiotique innaproprié entraine :</a:t>
            </a:r>
          </a:p>
          <a:p>
            <a:pPr marL="107950" indent="0" eaLnBrk="1" hangingPunct="1">
              <a:lnSpc>
                <a:spcPct val="90000"/>
              </a:lnSpc>
              <a:buFont typeface="Wingdings 3" charset="2"/>
              <a:buNone/>
            </a:pPr>
            <a:endParaRPr lang="en-US" altLang="en-US" sz="2000">
              <a:solidFill>
                <a:srgbClr val="FF0066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Des effets secondaires chez le patient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200"/>
              <a:t>Effets secondaire gastro-intestinaux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200"/>
              <a:t>Allergie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200"/>
              <a:t>Interaction médicamenteuse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200"/>
              <a:t>Diarrhée associée au </a:t>
            </a:r>
            <a:r>
              <a:rPr lang="en-US" altLang="en-US" sz="2200" i="1"/>
              <a:t>Clostridium difficile </a:t>
            </a:r>
            <a:r>
              <a:rPr lang="en-US" altLang="en-US" sz="2200"/>
              <a:t>(DACD)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Une augmentation de la résistance aux antibiotiques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Des coûts supplémentaires</a:t>
            </a:r>
          </a:p>
        </p:txBody>
      </p:sp>
      <p:sp>
        <p:nvSpPr>
          <p:cNvPr id="6861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1FB4F7D-8BEC-CB43-BD82-1B7D2BEFFA04}" type="slidenum">
              <a:rPr lang="en-US" altLang="en-US"/>
              <a:pPr algn="r"/>
              <a:t>27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err="1">
                <a:solidFill>
                  <a:srgbClr val="C00000"/>
                </a:solidFill>
              </a:rPr>
              <a:t>Réduire</a:t>
            </a:r>
            <a:r>
              <a:rPr lang="en-US" sz="2300" b="1" dirty="0">
                <a:solidFill>
                  <a:srgbClr val="C00000"/>
                </a:solidFill>
              </a:rPr>
              <a:t> la prescription </a:t>
            </a:r>
            <a:r>
              <a:rPr lang="en-US" sz="2300" b="1" dirty="0" err="1">
                <a:solidFill>
                  <a:srgbClr val="C00000"/>
                </a:solidFill>
              </a:rPr>
              <a:t>d’antibiotiques</a:t>
            </a:r>
            <a:r>
              <a:rPr lang="en-US" sz="2300" b="1" dirty="0">
                <a:solidFill>
                  <a:srgbClr val="C00000"/>
                </a:solidFill>
              </a:rPr>
              <a:t> pour la </a:t>
            </a:r>
            <a:r>
              <a:rPr lang="en-US" sz="2300" b="1" dirty="0" err="1">
                <a:solidFill>
                  <a:srgbClr val="C00000"/>
                </a:solidFill>
              </a:rPr>
              <a:t>bactériurie</a:t>
            </a:r>
            <a:r>
              <a:rPr lang="en-US" sz="2300" b="1" dirty="0">
                <a:solidFill>
                  <a:srgbClr val="C00000"/>
                </a:solidFill>
              </a:rPr>
              <a:t> </a:t>
            </a:r>
            <a:r>
              <a:rPr lang="en-US" sz="2300" b="1" dirty="0" err="1">
                <a:solidFill>
                  <a:srgbClr val="C00000"/>
                </a:solidFill>
              </a:rPr>
              <a:t>asymptomatique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40963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733800"/>
          </a:xfrm>
        </p:spPr>
        <p:txBody>
          <a:bodyPr/>
          <a:lstStyle/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Université</a:t>
            </a: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 de Toronto</a:t>
            </a:r>
            <a:endParaRPr lang="en-US" altLang="en-US" sz="1600" i="1" dirty="0">
              <a:solidFill>
                <a:srgbClr val="312879"/>
              </a:solidFill>
              <a:ea typeface="ＭＳ Ｐゴシック" charset="-128"/>
            </a:endParaRPr>
          </a:p>
          <a:p>
            <a:pPr marL="677863" lvl="1" indent="-285750" eaLnBrk="1" hangingPunct="1">
              <a:lnSpc>
                <a:spcPct val="80000"/>
              </a:lnSpc>
              <a:defRPr/>
            </a:pPr>
            <a:r>
              <a:rPr lang="en-US" altLang="en-US" sz="1600" dirty="0" err="1">
                <a:ea typeface="ＭＳ Ｐゴシック" charset="-128"/>
              </a:rPr>
              <a:t>Arrêt</a:t>
            </a:r>
            <a:r>
              <a:rPr lang="en-US" altLang="en-US" sz="1600" dirty="0">
                <a:ea typeface="ＭＳ Ｐゴシック" charset="-128"/>
              </a:rPr>
              <a:t> du rapport des </a:t>
            </a:r>
            <a:r>
              <a:rPr lang="en-US" altLang="en-US" sz="1600" dirty="0" err="1">
                <a:ea typeface="ＭＳ Ｐゴシック" charset="-128"/>
              </a:rPr>
              <a:t>résultats</a:t>
            </a:r>
            <a:r>
              <a:rPr lang="en-US" altLang="en-US" sz="1600" dirty="0">
                <a:ea typeface="ＭＳ Ｐゴシック" charset="-128"/>
              </a:rPr>
              <a:t> de culture </a:t>
            </a:r>
            <a:r>
              <a:rPr lang="en-US" altLang="en-US" sz="1600" dirty="0" err="1">
                <a:ea typeface="ＭＳ Ｐゴシック" charset="-128"/>
              </a:rPr>
              <a:t>d’urine</a:t>
            </a:r>
            <a:r>
              <a:rPr lang="en-US" altLang="en-US" sz="1600" dirty="0">
                <a:ea typeface="ＭＳ Ｐゴシック" charset="-128"/>
              </a:rPr>
              <a:t> pour les patients </a:t>
            </a:r>
            <a:r>
              <a:rPr lang="en-US" altLang="en-US" sz="1600" dirty="0" err="1">
                <a:ea typeface="ＭＳ Ｐゴシック" charset="-128"/>
              </a:rPr>
              <a:t>hospitalisés</a:t>
            </a:r>
            <a:r>
              <a:rPr lang="en-US" altLang="en-US" sz="1600" dirty="0">
                <a:ea typeface="ＭＳ Ｐゴシック" charset="-128"/>
              </a:rPr>
              <a:t> non-</a:t>
            </a:r>
            <a:r>
              <a:rPr lang="en-US" altLang="en-US" sz="1600" dirty="0" err="1">
                <a:ea typeface="ＭＳ Ｐゴシック" charset="-128"/>
              </a:rPr>
              <a:t>cathétérisés</a:t>
            </a:r>
            <a:r>
              <a:rPr lang="en-US" altLang="en-US" sz="1600" dirty="0">
                <a:ea typeface="ＭＳ Ｐゴシック" charset="-128"/>
              </a:rPr>
              <a:t> des </a:t>
            </a:r>
            <a:r>
              <a:rPr lang="en-US" altLang="en-US" sz="1600" dirty="0" err="1">
                <a:ea typeface="ＭＳ Ｐゴシック" charset="-128"/>
              </a:rPr>
              <a:t>étages</a:t>
            </a:r>
            <a:r>
              <a:rPr lang="en-US" altLang="en-US" sz="1600" dirty="0">
                <a:ea typeface="ＭＳ Ｐゴシック" charset="-128"/>
              </a:rPr>
              <a:t> </a:t>
            </a:r>
            <a:r>
              <a:rPr lang="en-US" altLang="en-US" sz="1600" dirty="0" err="1">
                <a:ea typeface="ＭＳ Ｐゴシック" charset="-128"/>
              </a:rPr>
              <a:t>médicaux</a:t>
            </a:r>
            <a:r>
              <a:rPr lang="en-US" altLang="en-US" sz="1600" dirty="0">
                <a:ea typeface="ＭＳ Ｐゴシック" charset="-128"/>
              </a:rPr>
              <a:t> et </a:t>
            </a:r>
            <a:r>
              <a:rPr lang="en-US" altLang="en-US" sz="1600" dirty="0" err="1">
                <a:ea typeface="ＭＳ Ｐゴシック" charset="-128"/>
              </a:rPr>
              <a:t>chirurgicaux</a:t>
            </a:r>
            <a:endParaRPr lang="en-US" altLang="en-US" sz="1600" dirty="0">
              <a:ea typeface="ＭＳ Ｐゴシック" charset="-128"/>
            </a:endParaRPr>
          </a:p>
          <a:p>
            <a:pPr marL="677863" lvl="1" indent="-285750" eaLnBrk="1" hangingPunct="1">
              <a:lnSpc>
                <a:spcPct val="80000"/>
              </a:lnSpc>
              <a:defRPr/>
            </a:pPr>
            <a:r>
              <a:rPr lang="en-US" altLang="en-US" sz="1600" dirty="0" err="1">
                <a:ea typeface="ＭＳ Ｐゴシック" charset="-128"/>
              </a:rPr>
              <a:t>Période</a:t>
            </a:r>
            <a:r>
              <a:rPr lang="en-US" altLang="en-US" sz="1600" dirty="0">
                <a:ea typeface="ＭＳ Ｐゴシック" charset="-128"/>
              </a:rPr>
              <a:t> de 6 </a:t>
            </a:r>
            <a:r>
              <a:rPr lang="en-US" altLang="en-US" sz="1600" dirty="0" err="1">
                <a:ea typeface="ＭＳ Ｐゴシック" charset="-128"/>
              </a:rPr>
              <a:t>mois</a:t>
            </a:r>
            <a:r>
              <a:rPr lang="en-US" altLang="en-US" sz="1600" dirty="0">
                <a:ea typeface="ＭＳ Ｐゴシック" charset="-128"/>
              </a:rPr>
              <a:t> (</a:t>
            </a:r>
            <a:r>
              <a:rPr lang="en-US" altLang="en-US" sz="1600" dirty="0" err="1">
                <a:ea typeface="ＭＳ Ｐゴシック" charset="-128"/>
              </a:rPr>
              <a:t>Janvier-Juin</a:t>
            </a:r>
            <a:r>
              <a:rPr lang="en-US" altLang="en-US" sz="1600" dirty="0">
                <a:ea typeface="ＭＳ Ｐゴシック" charset="-128"/>
              </a:rPr>
              <a:t> 2013)</a:t>
            </a:r>
          </a:p>
          <a:p>
            <a:pPr marL="677863" lvl="1" indent="-285750" eaLnBrk="1" hangingPunct="1">
              <a:lnSpc>
                <a:spcPct val="80000"/>
              </a:lnSpc>
              <a:defRPr/>
            </a:pPr>
            <a:r>
              <a:rPr lang="en-US" altLang="en-US" sz="1600" dirty="0" err="1">
                <a:ea typeface="ＭＳ Ｐゴシック" charset="-128"/>
              </a:rPr>
              <a:t>Groupe</a:t>
            </a:r>
            <a:r>
              <a:rPr lang="en-US" altLang="en-US" sz="1600" dirty="0">
                <a:ea typeface="ＭＳ Ｐゴシック" charset="-128"/>
              </a:rPr>
              <a:t> </a:t>
            </a:r>
            <a:r>
              <a:rPr lang="en-US" altLang="en-US" sz="1600" dirty="0" err="1">
                <a:ea typeface="ＭＳ Ｐゴシック" charset="-128"/>
              </a:rPr>
              <a:t>contrôle</a:t>
            </a:r>
            <a:r>
              <a:rPr lang="en-US" altLang="en-US" sz="1600" dirty="0">
                <a:ea typeface="ＭＳ Ｐゴシック" charset="-128"/>
              </a:rPr>
              <a:t>: patients </a:t>
            </a:r>
            <a:r>
              <a:rPr lang="en-US" altLang="en-US" sz="1600" dirty="0" err="1">
                <a:ea typeface="ＭＳ Ｐゴシック" charset="-128"/>
              </a:rPr>
              <a:t>cathétérisés</a:t>
            </a:r>
            <a:endParaRPr lang="en-US" altLang="en-US" sz="1600" dirty="0">
              <a:ea typeface="ＭＳ Ｐゴシック" charset="-128"/>
            </a:endParaRP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endParaRPr lang="en-US" altLang="en-US" sz="1000" dirty="0" smtClean="0">
              <a:solidFill>
                <a:srgbClr val="312879"/>
              </a:solidFill>
              <a:ea typeface="ＭＳ Ｐゴシック" charset="-128"/>
            </a:endParaRP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dirty="0" err="1" smtClean="0">
                <a:solidFill>
                  <a:srgbClr val="312879"/>
                </a:solidFill>
                <a:ea typeface="ＭＳ Ｐゴシック" charset="-128"/>
              </a:rPr>
              <a:t>Traitement</a:t>
            </a:r>
            <a:r>
              <a:rPr lang="en-US" altLang="en-US" sz="1600" dirty="0" smtClean="0">
                <a:solidFill>
                  <a:srgbClr val="312879"/>
                </a:solidFill>
                <a:ea typeface="ＭＳ Ｐゴシック" charset="-128"/>
              </a:rPr>
              <a:t> </a:t>
            </a: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antibiotique</a:t>
            </a: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 de la </a:t>
            </a: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bactériurie</a:t>
            </a: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 </a:t>
            </a: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asymptomatique</a:t>
            </a: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 :</a:t>
            </a: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u="sng" dirty="0">
                <a:solidFill>
                  <a:srgbClr val="FF0066"/>
                </a:solidFill>
                <a:ea typeface="ＭＳ Ｐゴシック" charset="-128"/>
              </a:rPr>
              <a:t>Au </a:t>
            </a:r>
            <a:r>
              <a:rPr lang="en-US" altLang="en-US" sz="1600" u="sng" dirty="0" err="1">
                <a:solidFill>
                  <a:srgbClr val="FF0066"/>
                </a:solidFill>
                <a:ea typeface="ＭＳ Ｐゴシック" charset="-128"/>
              </a:rPr>
              <a:t>départ</a:t>
            </a:r>
            <a:endParaRPr lang="en-US" altLang="en-US" sz="1600" u="sng" dirty="0">
              <a:solidFill>
                <a:srgbClr val="FF0066"/>
              </a:solidFill>
              <a:ea typeface="ＭＳ Ｐゴシック" charset="-128"/>
            </a:endParaRP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dirty="0">
                <a:ea typeface="ＭＳ Ｐゴシック" charset="-128"/>
              </a:rPr>
              <a:t>- Patient non-</a:t>
            </a:r>
            <a:r>
              <a:rPr lang="en-US" altLang="en-US" sz="1600" dirty="0" err="1">
                <a:ea typeface="ＭＳ Ｐゴシック" charset="-128"/>
              </a:rPr>
              <a:t>cathétérisé</a:t>
            </a:r>
            <a:r>
              <a:rPr lang="en-US" altLang="en-US" sz="1600" dirty="0">
                <a:ea typeface="ＭＳ Ｐゴシック" charset="-128"/>
              </a:rPr>
              <a:t> 48% vs </a:t>
            </a:r>
            <a:r>
              <a:rPr lang="en-US" altLang="en-US" sz="1600" dirty="0" err="1">
                <a:ea typeface="ＭＳ Ｐゴシック" charset="-128"/>
              </a:rPr>
              <a:t>cathétérisé</a:t>
            </a:r>
            <a:r>
              <a:rPr lang="en-US" altLang="en-US" sz="1600" dirty="0">
                <a:ea typeface="ＭＳ Ｐゴシック" charset="-128"/>
              </a:rPr>
              <a:t> 42%</a:t>
            </a: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u="sng" dirty="0">
                <a:solidFill>
                  <a:srgbClr val="FF0066"/>
                </a:solidFill>
                <a:ea typeface="ＭＳ Ｐゴシック" charset="-128"/>
              </a:rPr>
              <a:t>Après </a:t>
            </a:r>
            <a:r>
              <a:rPr lang="en-US" altLang="en-US" sz="1600" u="sng" dirty="0" err="1">
                <a:solidFill>
                  <a:srgbClr val="FF0066"/>
                </a:solidFill>
                <a:ea typeface="ＭＳ Ｐゴシック" charset="-128"/>
              </a:rPr>
              <a:t>l’intervention</a:t>
            </a:r>
            <a:r>
              <a:rPr lang="en-US" altLang="en-US" sz="1600" u="sng" dirty="0">
                <a:solidFill>
                  <a:srgbClr val="FF0066"/>
                </a:solidFill>
                <a:ea typeface="ＭＳ Ｐゴシック" charset="-128"/>
              </a:rPr>
              <a:t> (rapport </a:t>
            </a:r>
            <a:r>
              <a:rPr lang="en-US" altLang="en-US" sz="1600" u="sng" dirty="0" err="1">
                <a:solidFill>
                  <a:srgbClr val="FF0066"/>
                </a:solidFill>
                <a:ea typeface="ＭＳ Ｐゴシック" charset="-128"/>
              </a:rPr>
              <a:t>modifié</a:t>
            </a:r>
            <a:r>
              <a:rPr lang="en-US" altLang="en-US" sz="1600" u="sng" dirty="0">
                <a:solidFill>
                  <a:srgbClr val="FF0066"/>
                </a:solidFill>
                <a:ea typeface="ＭＳ Ｐゴシック" charset="-128"/>
              </a:rPr>
              <a:t>)</a:t>
            </a:r>
            <a:r>
              <a:rPr lang="en-US" altLang="en-US" sz="1600" dirty="0">
                <a:solidFill>
                  <a:srgbClr val="FF0066"/>
                </a:solidFill>
                <a:ea typeface="ＭＳ Ｐゴシック" charset="-128"/>
              </a:rPr>
              <a:t> </a:t>
            </a:r>
            <a:r>
              <a:rPr lang="en-US" altLang="en-US" sz="1600" dirty="0">
                <a:ea typeface="ＭＳ Ｐゴシック" charset="-128"/>
              </a:rPr>
              <a:t>:</a:t>
            </a: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dirty="0">
                <a:ea typeface="ＭＳ Ｐゴシック" charset="-128"/>
              </a:rPr>
              <a:t>- Patient non-</a:t>
            </a:r>
            <a:r>
              <a:rPr lang="en-US" altLang="en-US" sz="1600" dirty="0" err="1">
                <a:ea typeface="ＭＳ Ｐゴシック" charset="-128"/>
              </a:rPr>
              <a:t>cathétérisé</a:t>
            </a:r>
            <a:r>
              <a:rPr lang="en-US" altLang="en-US" sz="1600" dirty="0">
                <a:ea typeface="ＭＳ Ｐゴシック" charset="-128"/>
              </a:rPr>
              <a:t> 12% vs </a:t>
            </a:r>
            <a:r>
              <a:rPr lang="en-US" altLang="en-US" sz="1600" dirty="0" err="1">
                <a:ea typeface="ＭＳ Ｐゴシック" charset="-128"/>
              </a:rPr>
              <a:t>cathétérisé</a:t>
            </a:r>
            <a:r>
              <a:rPr lang="en-US" altLang="en-US" sz="1600" dirty="0">
                <a:ea typeface="ＭＳ Ｐゴシック" charset="-128"/>
              </a:rPr>
              <a:t> 41%</a:t>
            </a:r>
          </a:p>
          <a:p>
            <a:pPr marL="392113" lvl="1" indent="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600" dirty="0">
                <a:solidFill>
                  <a:srgbClr val="FF0066"/>
                </a:solidFill>
                <a:ea typeface="ＭＳ Ｐゴシック" charset="-128"/>
              </a:rPr>
              <a:t> </a:t>
            </a:r>
          </a:p>
          <a:p>
            <a:pPr marL="677863" lvl="1" indent="-285750" eaLnBrk="1" hangingPunct="1">
              <a:lnSpc>
                <a:spcPct val="80000"/>
              </a:lnSpc>
              <a:defRPr/>
            </a:pPr>
            <a:r>
              <a:rPr lang="en-US" altLang="en-US" sz="1600" dirty="0">
                <a:ea typeface="ＭＳ Ｐゴシック" charset="-128"/>
              </a:rPr>
              <a:t>4 infections </a:t>
            </a:r>
            <a:r>
              <a:rPr lang="en-US" altLang="en-US" sz="1600" dirty="0" err="1">
                <a:ea typeface="ＭＳ Ｐゴシック" charset="-128"/>
              </a:rPr>
              <a:t>urinaires</a:t>
            </a:r>
            <a:r>
              <a:rPr lang="en-US" altLang="en-US" sz="1600" dirty="0">
                <a:ea typeface="ＭＳ Ｐゴシック" charset="-128"/>
              </a:rPr>
              <a:t> chez des patients non-</a:t>
            </a:r>
            <a:r>
              <a:rPr lang="en-US" altLang="en-US" sz="1600" dirty="0" err="1">
                <a:ea typeface="ＭＳ Ｐゴシック" charset="-128"/>
              </a:rPr>
              <a:t>cathétérisés</a:t>
            </a:r>
            <a:r>
              <a:rPr lang="en-US" altLang="en-US" sz="1600" dirty="0">
                <a:ea typeface="ＭＳ Ｐゴシック" charset="-128"/>
              </a:rPr>
              <a:t> : </a:t>
            </a:r>
            <a:r>
              <a:rPr lang="en-US" altLang="en-US" sz="1600" dirty="0" err="1">
                <a:ea typeface="ＭＳ Ｐゴシック" charset="-128"/>
              </a:rPr>
              <a:t>traitement</a:t>
            </a:r>
            <a:r>
              <a:rPr lang="en-US" altLang="en-US" sz="1600" dirty="0">
                <a:ea typeface="ＭＳ Ｐゴシック" charset="-128"/>
              </a:rPr>
              <a:t> </a:t>
            </a:r>
            <a:r>
              <a:rPr lang="en-US" altLang="en-US" sz="1600" dirty="0" err="1">
                <a:ea typeface="ＭＳ Ｐゴシック" charset="-128"/>
              </a:rPr>
              <a:t>antibiotique</a:t>
            </a:r>
            <a:r>
              <a:rPr lang="en-US" altLang="en-US" sz="1600" dirty="0">
                <a:ea typeface="ＭＳ Ｐゴシック" charset="-128"/>
              </a:rPr>
              <a:t> </a:t>
            </a:r>
            <a:r>
              <a:rPr lang="en-US" altLang="en-US" sz="1600" dirty="0" err="1">
                <a:ea typeface="ＭＳ Ｐゴシック" charset="-128"/>
              </a:rPr>
              <a:t>empirique</a:t>
            </a:r>
            <a:r>
              <a:rPr lang="en-US" altLang="en-US" sz="1600" dirty="0">
                <a:ea typeface="ＭＳ Ｐゴシック" charset="-128"/>
              </a:rPr>
              <a:t> </a:t>
            </a:r>
            <a:r>
              <a:rPr lang="en-US" altLang="en-US" sz="1600" dirty="0" err="1">
                <a:ea typeface="ＭＳ Ｐゴシック" charset="-128"/>
              </a:rPr>
              <a:t>débuté</a:t>
            </a:r>
            <a:r>
              <a:rPr lang="en-US" altLang="en-US" sz="1600" dirty="0">
                <a:ea typeface="ＭＳ Ｐゴシック" charset="-128"/>
              </a:rPr>
              <a:t> chez </a:t>
            </a:r>
            <a:r>
              <a:rPr lang="en-US" altLang="en-US" sz="1600" dirty="0" err="1">
                <a:ea typeface="ＭＳ Ｐゴシック" charset="-128"/>
              </a:rPr>
              <a:t>tous</a:t>
            </a:r>
            <a:endParaRPr lang="en-US" altLang="en-US" sz="1600" dirty="0">
              <a:ea typeface="ＭＳ Ｐゴシック" charset="-128"/>
            </a:endParaRPr>
          </a:p>
          <a:p>
            <a:pPr marL="677863" lvl="1" indent="-285750" eaLnBrk="1" hangingPunct="1">
              <a:lnSpc>
                <a:spcPct val="80000"/>
              </a:lnSpc>
              <a:defRPr/>
            </a:pPr>
            <a:r>
              <a:rPr lang="en-US" altLang="en-US" sz="1600" dirty="0">
                <a:ea typeface="ＭＳ Ｐゴシック" charset="-128"/>
              </a:rPr>
              <a:t>Appel du </a:t>
            </a:r>
            <a:r>
              <a:rPr lang="en-US" altLang="en-US" sz="1600" dirty="0" err="1">
                <a:ea typeface="ＭＳ Ｐゴシック" charset="-128"/>
              </a:rPr>
              <a:t>médecin</a:t>
            </a:r>
            <a:r>
              <a:rPr lang="en-US" altLang="en-US" sz="1600" dirty="0">
                <a:ea typeface="ＭＳ Ｐゴシック" charset="-128"/>
              </a:rPr>
              <a:t> pour le </a:t>
            </a:r>
            <a:r>
              <a:rPr lang="en-US" altLang="en-US" sz="1600" dirty="0" err="1">
                <a:ea typeface="ＭＳ Ｐゴシック" charset="-128"/>
              </a:rPr>
              <a:t>résultat</a:t>
            </a:r>
            <a:r>
              <a:rPr lang="en-US" altLang="en-US" sz="1600" dirty="0">
                <a:ea typeface="ＭＳ Ｐゴシック" charset="-128"/>
              </a:rPr>
              <a:t>: 5/37 </a:t>
            </a:r>
            <a:r>
              <a:rPr lang="en-US" altLang="en-US" sz="1600" dirty="0" err="1">
                <a:ea typeface="ＭＳ Ｐゴシック" charset="-128"/>
              </a:rPr>
              <a:t>cas</a:t>
            </a:r>
            <a:endParaRPr lang="en-US" altLang="en-US" sz="1600" dirty="0">
              <a:ea typeface="ＭＳ Ｐゴシック" charset="-128"/>
            </a:endParaRPr>
          </a:p>
          <a:p>
            <a:pPr marL="677863" lvl="1" indent="-285750" eaLnBrk="1" hangingPunct="1">
              <a:lnSpc>
                <a:spcPct val="80000"/>
              </a:lnSpc>
              <a:defRPr/>
            </a:pP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1/5 – infection </a:t>
            </a: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urinaire</a:t>
            </a: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 vs  4/5- </a:t>
            </a: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bactériurie</a:t>
            </a:r>
            <a:r>
              <a:rPr lang="en-US" altLang="en-US" sz="1600" dirty="0">
                <a:solidFill>
                  <a:srgbClr val="312879"/>
                </a:solidFill>
                <a:ea typeface="ＭＳ Ｐゴシック" charset="-128"/>
              </a:rPr>
              <a:t> </a:t>
            </a:r>
            <a:r>
              <a:rPr lang="en-US" altLang="en-US" sz="1600" dirty="0" err="1">
                <a:solidFill>
                  <a:srgbClr val="312879"/>
                </a:solidFill>
                <a:ea typeface="ＭＳ Ｐゴシック" charset="-128"/>
              </a:rPr>
              <a:t>asymptomatique</a:t>
            </a:r>
            <a:endParaRPr lang="en-US" altLang="en-US" sz="1600" dirty="0">
              <a:solidFill>
                <a:srgbClr val="312879"/>
              </a:solidFill>
              <a:ea typeface="ＭＳ Ｐゴシック" charset="-128"/>
            </a:endParaRPr>
          </a:p>
        </p:txBody>
      </p:sp>
      <p:sp>
        <p:nvSpPr>
          <p:cNvPr id="7065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3453BA6-E8F9-D344-BAA2-93F9ABBF1493}" type="slidenum">
              <a:rPr lang="en-US" altLang="en-US"/>
              <a:pPr algn="r"/>
              <a:t>28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6096000"/>
            <a:ext cx="67056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92113" lvl="1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i-FI" sz="1600" dirty="0" err="1">
                <a:solidFill>
                  <a:srgbClr val="FFC000"/>
                </a:solidFill>
                <a:ea typeface="ＭＳ Ｐゴシック" pitchFamily="-84" charset="-128"/>
              </a:rPr>
              <a:t>Leis</a:t>
            </a:r>
            <a:r>
              <a:rPr lang="fi-FI" sz="1600" dirty="0">
                <a:solidFill>
                  <a:srgbClr val="FFC000"/>
                </a:solidFill>
                <a:ea typeface="ＭＳ Ｐゴシック" pitchFamily="-84" charset="-128"/>
              </a:rPr>
              <a:t> JA. et al. </a:t>
            </a:r>
            <a:r>
              <a:rPr lang="fi-FI" sz="1600" dirty="0" smtClean="0">
                <a:solidFill>
                  <a:srgbClr val="FFC000"/>
                </a:solidFill>
                <a:ea typeface="ＭＳ Ｐゴシック" pitchFamily="-84" charset="-128"/>
              </a:rPr>
              <a:t>CID </a:t>
            </a:r>
            <a:r>
              <a:rPr lang="fi-FI" sz="1600" dirty="0">
                <a:solidFill>
                  <a:srgbClr val="FFC000"/>
                </a:solidFill>
                <a:ea typeface="ＭＳ Ｐゴシック" pitchFamily="-84" charset="-128"/>
              </a:rPr>
              <a:t>2014:58(7);</a:t>
            </a:r>
            <a:r>
              <a:rPr lang="fi-FI" sz="1600" dirty="0" smtClean="0">
                <a:solidFill>
                  <a:srgbClr val="FFC000"/>
                </a:solidFill>
                <a:ea typeface="ＭＳ Ｐゴシック" pitchFamily="-84" charset="-128"/>
              </a:rPr>
              <a:t>980-3</a:t>
            </a:r>
            <a:endParaRPr lang="fi-FI" sz="1600" dirty="0">
              <a:solidFill>
                <a:srgbClr val="FFC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Résistance aux </a:t>
            </a:r>
            <a:r>
              <a:rPr lang="en-US" sz="2300" b="1" dirty="0" err="1">
                <a:solidFill>
                  <a:srgbClr val="C00000"/>
                </a:solidFill>
              </a:rPr>
              <a:t>antimicrobiens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72706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733800"/>
          </a:xfrm>
        </p:spPr>
        <p:txBody>
          <a:bodyPr/>
          <a:lstStyle/>
          <a:p>
            <a:pPr marL="392113" lvl="1" indent="0" eaLnBrk="1" hangingPunct="1">
              <a:buFont typeface="Verdana" charset="0"/>
              <a:buNone/>
            </a:pPr>
            <a:r>
              <a:rPr lang="en-CA" altLang="en-US"/>
              <a:t>2050 – plus de personnes vont décéder de résistance aux antimicrobiens que du cancer et du diabètes combinés</a:t>
            </a:r>
            <a:endParaRPr lang="en-US" altLang="en-US">
              <a:solidFill>
                <a:srgbClr val="312879"/>
              </a:solidFill>
              <a:ea typeface="ＭＳ Ｐゴシック" charset="-128"/>
            </a:endParaRPr>
          </a:p>
        </p:txBody>
      </p:sp>
      <p:sp>
        <p:nvSpPr>
          <p:cNvPr id="7270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5D9B640-60EF-4643-AE23-313EE12291CD}" type="slidenum">
              <a:rPr lang="en-US" altLang="en-US"/>
              <a:pPr algn="r"/>
              <a:t>29</a:t>
            </a:fld>
            <a:endParaRPr lang="en-US" altLang="en-US"/>
          </a:p>
        </p:txBody>
      </p:sp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0" t="14281" r="34705" b="10329"/>
          <a:stretch>
            <a:fillRect/>
          </a:stretch>
        </p:blipFill>
        <p:spPr bwMode="auto">
          <a:xfrm>
            <a:off x="3271838" y="3124200"/>
            <a:ext cx="2560637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3011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886200"/>
          </a:xfrm>
        </p:spPr>
        <p:txBody>
          <a:bodyPr/>
          <a:lstStyle/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  <a:defRPr/>
            </a:pPr>
            <a:r>
              <a:rPr lang="en-US" altLang="en-US" sz="1900" dirty="0">
                <a:solidFill>
                  <a:srgbClr val="312879"/>
                </a:solidFill>
              </a:rPr>
              <a:t>Messages </a:t>
            </a:r>
            <a:r>
              <a:rPr lang="en-US" altLang="en-US" sz="1900" dirty="0" err="1">
                <a:solidFill>
                  <a:srgbClr val="312879"/>
                </a:solidFill>
              </a:rPr>
              <a:t>clés</a:t>
            </a:r>
            <a:r>
              <a:rPr lang="en-US" altLang="en-US" sz="1900" dirty="0">
                <a:solidFill>
                  <a:srgbClr val="312879"/>
                </a:solidFill>
              </a:rPr>
              <a:t> :</a:t>
            </a:r>
          </a:p>
          <a:p>
            <a:pPr marL="107950" indent="0" eaLnBrk="1" hangingPunct="1">
              <a:lnSpc>
                <a:spcPct val="80000"/>
              </a:lnSpc>
              <a:buFont typeface="Arial" charset="0"/>
              <a:buAutoNum type="arabicPeriod"/>
              <a:defRPr/>
            </a:pP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CA" altLang="en-US" sz="1900" dirty="0" err="1"/>
              <a:t>L’urine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nauséabonde</a:t>
            </a:r>
            <a:r>
              <a:rPr lang="en-CA" altLang="en-US" sz="1900" dirty="0"/>
              <a:t> et trouble </a:t>
            </a:r>
            <a:r>
              <a:rPr lang="en-CA" altLang="en-US" sz="1900" dirty="0" err="1"/>
              <a:t>indique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généralement</a:t>
            </a:r>
            <a:r>
              <a:rPr lang="en-CA" altLang="en-US" sz="1900" dirty="0"/>
              <a:t> la </a:t>
            </a:r>
            <a:r>
              <a:rPr lang="en-CA" altLang="en-US" sz="1900" dirty="0" err="1"/>
              <a:t>déshydratation</a:t>
            </a:r>
            <a:r>
              <a:rPr lang="en-CA" altLang="en-US" sz="1900" dirty="0"/>
              <a:t> et NON </a:t>
            </a:r>
            <a:r>
              <a:rPr lang="en-CA" altLang="en-US" sz="1900" dirty="0" err="1"/>
              <a:t>une</a:t>
            </a:r>
            <a:r>
              <a:rPr lang="en-CA" altLang="en-US" sz="1900" dirty="0"/>
              <a:t> infection </a:t>
            </a:r>
            <a:r>
              <a:rPr lang="en-CA" altLang="en-US" sz="1900" dirty="0" err="1"/>
              <a:t>urinaire</a:t>
            </a: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CA" altLang="en-US" sz="1900" dirty="0"/>
              <a:t>La culture </a:t>
            </a:r>
            <a:r>
              <a:rPr lang="en-CA" altLang="en-US" sz="1900" dirty="0" err="1"/>
              <a:t>d’urine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basée</a:t>
            </a:r>
            <a:r>
              <a:rPr lang="en-CA" altLang="en-US" sz="1900" dirty="0"/>
              <a:t> sur un </a:t>
            </a:r>
            <a:r>
              <a:rPr lang="en-CA" altLang="en-US" sz="1900" dirty="0" err="1"/>
              <a:t>résultat</a:t>
            </a:r>
            <a:r>
              <a:rPr lang="en-CA" altLang="en-US" sz="1900" dirty="0"/>
              <a:t> </a:t>
            </a:r>
            <a:r>
              <a:rPr lang="en-CA" altLang="en-US" sz="1900" dirty="0" err="1"/>
              <a:t>positif</a:t>
            </a:r>
            <a:r>
              <a:rPr lang="en-CA" altLang="en-US" sz="1900" dirty="0"/>
              <a:t> au </a:t>
            </a:r>
            <a:r>
              <a:rPr lang="en-CA" altLang="en-US" sz="1900" dirty="0" err="1"/>
              <a:t>bâtonnet</a:t>
            </a:r>
            <a:r>
              <a:rPr lang="en-CA" altLang="en-US" sz="1900" dirty="0"/>
              <a:t> </a:t>
            </a:r>
            <a:r>
              <a:rPr lang="en-CA" altLang="en-US" sz="1900" dirty="0" err="1"/>
              <a:t>n’est</a:t>
            </a:r>
            <a:r>
              <a:rPr lang="en-CA" altLang="en-US" sz="1900" dirty="0"/>
              <a:t> PAS </a:t>
            </a:r>
            <a:r>
              <a:rPr lang="en-CA" altLang="en-US" sz="1900" dirty="0" err="1"/>
              <a:t>recommandée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en</a:t>
            </a:r>
            <a:r>
              <a:rPr lang="en-CA" altLang="en-US" sz="1900" dirty="0"/>
              <a:t> raison de </a:t>
            </a:r>
            <a:r>
              <a:rPr lang="en-CA" altLang="en-US" sz="1900" dirty="0" err="1"/>
              <a:t>sa</a:t>
            </a:r>
            <a:r>
              <a:rPr lang="en-CA" altLang="en-US" sz="1900" dirty="0"/>
              <a:t> </a:t>
            </a:r>
            <a:r>
              <a:rPr lang="en-CA" altLang="en-US" sz="1900" dirty="0" err="1"/>
              <a:t>faible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valeur</a:t>
            </a:r>
            <a:r>
              <a:rPr lang="en-CA" altLang="en-US" sz="1900" dirty="0"/>
              <a:t> </a:t>
            </a:r>
            <a:r>
              <a:rPr lang="en-CA" altLang="en-US" sz="1900" dirty="0" err="1"/>
              <a:t>prédictive</a:t>
            </a:r>
            <a:r>
              <a:rPr lang="en-CA" altLang="en-US" sz="1900" dirty="0"/>
              <a:t> positive chez la </a:t>
            </a:r>
            <a:r>
              <a:rPr lang="en-CA" altLang="en-US" sz="1900" dirty="0" err="1"/>
              <a:t>personne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âgée</a:t>
            </a: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CA" altLang="en-US" sz="1900" dirty="0" err="1"/>
              <a:t>L’infection</a:t>
            </a:r>
            <a:r>
              <a:rPr lang="en-CA" altLang="en-US" sz="1900" dirty="0"/>
              <a:t> </a:t>
            </a:r>
            <a:r>
              <a:rPr lang="en-CA" altLang="en-US" sz="1900" dirty="0" err="1"/>
              <a:t>urinaire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est</a:t>
            </a:r>
            <a:r>
              <a:rPr lang="en-CA" altLang="en-US" sz="1900" dirty="0"/>
              <a:t> </a:t>
            </a:r>
            <a:r>
              <a:rPr lang="en-CA" altLang="en-US" sz="1900" dirty="0" err="1"/>
              <a:t>substantiellement</a:t>
            </a:r>
            <a:r>
              <a:rPr lang="en-CA" altLang="en-US" sz="1900" dirty="0"/>
              <a:t> </a:t>
            </a:r>
            <a:r>
              <a:rPr lang="en-CA" altLang="en-US" sz="1900" dirty="0" smtClean="0"/>
              <a:t>MOINS </a:t>
            </a:r>
            <a:r>
              <a:rPr lang="fr-CA" sz="2000" dirty="0" smtClean="0"/>
              <a:t>FRÉQUENTE</a:t>
            </a:r>
            <a:r>
              <a:rPr lang="en-US" sz="2000" dirty="0"/>
              <a:t> </a:t>
            </a:r>
            <a:r>
              <a:rPr lang="en-CA" altLang="en-US" sz="1900" dirty="0" smtClean="0"/>
              <a:t>que </a:t>
            </a:r>
            <a:r>
              <a:rPr lang="en-CA" altLang="en-US" sz="1900" dirty="0"/>
              <a:t>la </a:t>
            </a:r>
            <a:r>
              <a:rPr lang="en-CA" altLang="en-US" sz="1900" dirty="0" err="1"/>
              <a:t>bactériurie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asymptomatique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en</a:t>
            </a:r>
            <a:r>
              <a:rPr lang="en-CA" altLang="en-US" sz="1900" dirty="0"/>
              <a:t> CHSLD</a:t>
            </a:r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CA" altLang="en-US" sz="1900" dirty="0"/>
              <a:t>Le </a:t>
            </a:r>
            <a:r>
              <a:rPr lang="en-CA" altLang="en-US" sz="1900" dirty="0" err="1"/>
              <a:t>traitement</a:t>
            </a:r>
            <a:r>
              <a:rPr lang="en-CA" altLang="en-US" sz="1900" dirty="0"/>
              <a:t> de la </a:t>
            </a:r>
            <a:r>
              <a:rPr lang="en-CA" altLang="en-US" sz="1900" dirty="0" err="1"/>
              <a:t>bactériurie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asymptomatique</a:t>
            </a:r>
            <a:r>
              <a:rPr lang="en-CA" altLang="en-US" sz="1900" dirty="0"/>
              <a:t> </a:t>
            </a:r>
            <a:r>
              <a:rPr lang="en-CA" altLang="en-US" sz="1900" dirty="0" smtClean="0"/>
              <a:t>NE MODIFIE PAS </a:t>
            </a:r>
            <a:r>
              <a:rPr lang="en-CA" altLang="en-US" sz="1900" dirty="0" err="1" smtClean="0"/>
              <a:t>l’issue</a:t>
            </a:r>
            <a:r>
              <a:rPr lang="en-CA" altLang="en-US" sz="1900" dirty="0" smtClean="0"/>
              <a:t> </a:t>
            </a:r>
            <a:r>
              <a:rPr lang="en-CA" altLang="en-US" sz="1900" dirty="0" err="1"/>
              <a:t>clinique</a:t>
            </a:r>
            <a:r>
              <a:rPr lang="en-CA" altLang="en-US" sz="1900" dirty="0"/>
              <a:t> du patient, </a:t>
            </a:r>
            <a:r>
              <a:rPr lang="en-CA" altLang="en-US" sz="1900" dirty="0" err="1"/>
              <a:t>mais</a:t>
            </a:r>
            <a:r>
              <a:rPr lang="en-CA" altLang="en-US" sz="1900" dirty="0"/>
              <a:t> </a:t>
            </a:r>
            <a:r>
              <a:rPr lang="en-CA" altLang="en-US" sz="1900" dirty="0" err="1"/>
              <a:t>résulte</a:t>
            </a:r>
            <a:r>
              <a:rPr lang="en-CA" altLang="en-US" sz="1900" dirty="0"/>
              <a:t> </a:t>
            </a:r>
            <a:r>
              <a:rPr lang="en-CA" altLang="en-US" sz="1900" dirty="0" err="1"/>
              <a:t>en</a:t>
            </a:r>
            <a:r>
              <a:rPr lang="en-CA" altLang="en-US" sz="1900" dirty="0"/>
              <a:t> divers </a:t>
            </a:r>
            <a:r>
              <a:rPr lang="en-CA" altLang="en-US" sz="1900" dirty="0" err="1"/>
              <a:t>effets</a:t>
            </a:r>
            <a:r>
              <a:rPr lang="en-CA" altLang="en-US" sz="1900" dirty="0"/>
              <a:t> </a:t>
            </a:r>
            <a:r>
              <a:rPr lang="en-CA" altLang="en-US" sz="1900" dirty="0" err="1"/>
              <a:t>secondaires</a:t>
            </a:r>
            <a:r>
              <a:rPr lang="en-CA" altLang="en-US" sz="1900" dirty="0"/>
              <a:t> </a:t>
            </a:r>
            <a:r>
              <a:rPr lang="en-CA" altLang="en-US" sz="1900" dirty="0" err="1"/>
              <a:t>en</a:t>
            </a:r>
            <a:r>
              <a:rPr lang="en-CA" altLang="en-US" sz="1900" dirty="0"/>
              <a:t> plus de </a:t>
            </a:r>
            <a:r>
              <a:rPr lang="en-CA" altLang="en-US" sz="1900" dirty="0" err="1"/>
              <a:t>favoriser</a:t>
            </a:r>
            <a:r>
              <a:rPr lang="en-CA" altLang="en-US" sz="1900" dirty="0"/>
              <a:t> la résistance aux </a:t>
            </a:r>
            <a:r>
              <a:rPr lang="en-CA" altLang="en-US" sz="1900" dirty="0" err="1"/>
              <a:t>antimicrobiens</a:t>
            </a:r>
            <a:endParaRPr lang="en-US" altLang="en-US" sz="1900" dirty="0"/>
          </a:p>
        </p:txBody>
      </p:sp>
      <p:sp>
        <p:nvSpPr>
          <p:cNvPr id="7475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C88EA65-A2AF-D047-AC22-022397A6C039}" type="slidenum">
              <a:rPr lang="en-US" altLang="en-US"/>
              <a:pPr algn="r"/>
              <a:t>30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tp://rlv.zcache.com/traffic_light_ahead_highway_sign_poster-r490b097fcb36400ab877e1aaabaa2f38_w65_8byv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1570" r="10900" b="10957"/>
          <a:stretch/>
        </p:blipFill>
        <p:spPr bwMode="auto">
          <a:xfrm rot="2700000">
            <a:off x="7133665" y="3872586"/>
            <a:ext cx="2855721" cy="2824680"/>
          </a:xfrm>
          <a:prstGeom prst="rect">
            <a:avLst/>
          </a:prstGeom>
          <a:noFill/>
          <a:ln w="117475">
            <a:solidFill>
              <a:schemeClr val="tx1"/>
            </a:solidFill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</a:rPr>
              <a:t>asymptomatique</a:t>
            </a:r>
            <a:r>
              <a:rPr lang="en-US" sz="2400" b="1" dirty="0" smtClean="0">
                <a:solidFill>
                  <a:srgbClr val="C00000"/>
                </a:solidFill>
              </a:rPr>
              <a:t> :</a:t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OUBLIEZ </a:t>
            </a:r>
            <a:r>
              <a:rPr lang="en-US" sz="2400" b="1" dirty="0">
                <a:solidFill>
                  <a:srgbClr val="C00000"/>
                </a:solidFill>
              </a:rPr>
              <a:t>LES </a:t>
            </a:r>
            <a:r>
              <a:rPr lang="en-US" sz="2400" b="1" dirty="0" smtClean="0">
                <a:solidFill>
                  <a:srgbClr val="C00000"/>
                </a:solidFill>
              </a:rPr>
              <a:t>ANTIBIOTIQUES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6803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810000"/>
          </a:xfrm>
        </p:spPr>
        <p:txBody>
          <a:bodyPr/>
          <a:lstStyle/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Arial" charset="0"/>
              <a:buNone/>
            </a:pPr>
            <a:r>
              <a:rPr lang="en-US" altLang="en-US" sz="2000"/>
              <a:t>Semaine mondiale pour un bon usage des antibiotiques du Canada</a:t>
            </a:r>
          </a:p>
          <a:p>
            <a:pPr marL="107950" indent="0" algn="ctr" eaLnBrk="1" hangingPunct="1">
              <a:buFont typeface="Arial" charset="0"/>
              <a:buNone/>
            </a:pPr>
            <a:r>
              <a:rPr lang="en-US" altLang="en-US" sz="2200"/>
              <a:t>(</a:t>
            </a:r>
            <a:r>
              <a:rPr lang="fr-FR" altLang="en-US" sz="2200"/>
              <a:t>14-20 novembre 2016</a:t>
            </a:r>
            <a:r>
              <a:rPr lang="en-US" altLang="en-US" sz="2200"/>
              <a:t>)</a:t>
            </a:r>
          </a:p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Pour de plus amples informations :</a:t>
            </a:r>
          </a:p>
          <a:p>
            <a:pPr marL="107950" indent="0" algn="ctr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  <a:hlinkClick r:id="rId4"/>
              </a:rPr>
              <a:t>ammi.ca/AntibioticAwareness</a:t>
            </a: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#LesAntibiotiquesNousConcernent</a:t>
            </a:r>
          </a:p>
        </p:txBody>
      </p:sp>
      <p:sp>
        <p:nvSpPr>
          <p:cNvPr id="76804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E50F137-ED25-9B47-9013-8DE03AF958DC}" type="slidenum">
              <a:rPr lang="en-US" altLang="en-US"/>
              <a:pPr algn="r"/>
              <a:t>31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Bactériurie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asymptomatique</a:t>
            </a:r>
            <a:r>
              <a:rPr lang="en-US" sz="2400" b="1" dirty="0">
                <a:solidFill>
                  <a:srgbClr val="C00000"/>
                </a:solidFill>
              </a:rPr>
              <a:t> :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OUBLIEZ LES </a:t>
            </a:r>
            <a:r>
              <a:rPr lang="en-US" sz="2400" b="1" dirty="0" smtClean="0">
                <a:solidFill>
                  <a:srgbClr val="C00000"/>
                </a:solidFill>
              </a:rPr>
              <a:t>ANTIBIOTIQUES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885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1403350"/>
          </a:xfrm>
        </p:spPr>
        <p:txBody>
          <a:bodyPr/>
          <a:lstStyle/>
          <a:p>
            <a:pPr marL="10795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000" dirty="0" err="1">
                <a:solidFill>
                  <a:srgbClr val="312879"/>
                </a:solidFill>
              </a:rPr>
              <a:t>Une</a:t>
            </a:r>
            <a:r>
              <a:rPr lang="en-US" altLang="en-US" sz="2000" dirty="0">
                <a:solidFill>
                  <a:srgbClr val="312879"/>
                </a:solidFill>
              </a:rPr>
              <a:t> initiative </a:t>
            </a:r>
            <a:r>
              <a:rPr lang="en-US" altLang="en-US" sz="2000" dirty="0" err="1">
                <a:solidFill>
                  <a:srgbClr val="312879"/>
                </a:solidFill>
              </a:rPr>
              <a:t>nationale</a:t>
            </a:r>
            <a:r>
              <a:rPr lang="en-US" altLang="en-US" sz="2000" dirty="0">
                <a:solidFill>
                  <a:srgbClr val="312879"/>
                </a:solidFill>
              </a:rPr>
              <a:t> pour </a:t>
            </a:r>
            <a:r>
              <a:rPr lang="en-US" altLang="en-US" sz="2000" dirty="0" err="1">
                <a:solidFill>
                  <a:srgbClr val="312879"/>
                </a:solidFill>
              </a:rPr>
              <a:t>réduire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l’usage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inapproprié</a:t>
            </a:r>
            <a:r>
              <a:rPr lang="en-US" altLang="en-US" sz="2000" dirty="0">
                <a:solidFill>
                  <a:srgbClr val="312879"/>
                </a:solidFill>
              </a:rPr>
              <a:t> des </a:t>
            </a:r>
            <a:r>
              <a:rPr lang="en-US" altLang="en-US" sz="2000" dirty="0" err="1">
                <a:solidFill>
                  <a:srgbClr val="312879"/>
                </a:solidFill>
              </a:rPr>
              <a:t>antibiotiques</a:t>
            </a:r>
            <a:r>
              <a:rPr lang="en-US" altLang="en-US" sz="2000" dirty="0">
                <a:solidFill>
                  <a:srgbClr val="312879"/>
                </a:solidFill>
              </a:rPr>
              <a:t> chez les </a:t>
            </a:r>
            <a:r>
              <a:rPr lang="en-US" altLang="en-US" sz="2000" dirty="0" err="1">
                <a:solidFill>
                  <a:srgbClr val="312879"/>
                </a:solidFill>
              </a:rPr>
              <a:t>résidents</a:t>
            </a:r>
            <a:r>
              <a:rPr lang="en-US" altLang="en-US" sz="2000" dirty="0">
                <a:solidFill>
                  <a:srgbClr val="312879"/>
                </a:solidFill>
              </a:rPr>
              <a:t> des </a:t>
            </a:r>
            <a:r>
              <a:rPr lang="en-US" altLang="en-US" sz="2000" dirty="0" err="1">
                <a:solidFill>
                  <a:srgbClr val="312879"/>
                </a:solidFill>
              </a:rPr>
              <a:t>centres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hospitaliers</a:t>
            </a:r>
            <a:r>
              <a:rPr lang="en-US" altLang="en-US" sz="2000" dirty="0">
                <a:solidFill>
                  <a:srgbClr val="312879"/>
                </a:solidFill>
              </a:rPr>
              <a:t> de </a:t>
            </a:r>
            <a:r>
              <a:rPr lang="en-US" altLang="en-US" sz="2000" dirty="0" err="1">
                <a:solidFill>
                  <a:srgbClr val="312879"/>
                </a:solidFill>
              </a:rPr>
              <a:t>soins</a:t>
            </a:r>
            <a:r>
              <a:rPr lang="en-US" altLang="en-US" sz="2000" dirty="0">
                <a:solidFill>
                  <a:srgbClr val="312879"/>
                </a:solidFill>
              </a:rPr>
              <a:t> de longue </a:t>
            </a:r>
            <a:r>
              <a:rPr lang="en-US" altLang="en-US" sz="2000" dirty="0" err="1">
                <a:solidFill>
                  <a:srgbClr val="312879"/>
                </a:solidFill>
              </a:rPr>
              <a:t>durée</a:t>
            </a:r>
            <a:r>
              <a:rPr lang="en-US" altLang="en-US" sz="2000" dirty="0">
                <a:solidFill>
                  <a:srgbClr val="312879"/>
                </a:solidFill>
              </a:rPr>
              <a:t> (CHSLD) </a:t>
            </a:r>
            <a:r>
              <a:rPr lang="en-US" altLang="en-US" sz="2000" dirty="0" err="1">
                <a:solidFill>
                  <a:srgbClr val="312879"/>
                </a:solidFill>
              </a:rPr>
              <a:t>présentant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une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bactériurie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asymptomatique</a:t>
            </a:r>
            <a:r>
              <a:rPr lang="en-US" altLang="en-US" sz="2000" dirty="0">
                <a:solidFill>
                  <a:srgbClr val="312879"/>
                </a:solidFill>
              </a:rPr>
              <a:t>.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 dirty="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2000" dirty="0" err="1">
                <a:solidFill>
                  <a:srgbClr val="312879"/>
                </a:solidFill>
              </a:rPr>
              <a:t>Trousse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d’outils</a:t>
            </a:r>
            <a:r>
              <a:rPr lang="en-US" altLang="en-US" sz="2000" dirty="0">
                <a:solidFill>
                  <a:srgbClr val="312879"/>
                </a:solidFill>
              </a:rPr>
              <a:t> « </a:t>
            </a:r>
            <a:r>
              <a:rPr lang="en-US" altLang="en-US" sz="2000" dirty="0" err="1">
                <a:solidFill>
                  <a:srgbClr val="312879"/>
                </a:solidFill>
              </a:rPr>
              <a:t>Bactériurie</a:t>
            </a:r>
            <a:r>
              <a:rPr lang="en-US" altLang="en-US" sz="2000" dirty="0">
                <a:solidFill>
                  <a:srgbClr val="312879"/>
                </a:solidFill>
              </a:rPr>
              <a:t> </a:t>
            </a:r>
            <a:r>
              <a:rPr lang="en-US" altLang="en-US" sz="2000" dirty="0" err="1">
                <a:solidFill>
                  <a:srgbClr val="312879"/>
                </a:solidFill>
              </a:rPr>
              <a:t>asymptomatique</a:t>
            </a:r>
            <a:r>
              <a:rPr lang="en-US" altLang="en-US" sz="2000" dirty="0">
                <a:solidFill>
                  <a:srgbClr val="312879"/>
                </a:solidFill>
              </a:rPr>
              <a:t> » :</a:t>
            </a: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 dirty="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 dirty="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 dirty="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 dirty="0">
              <a:solidFill>
                <a:srgbClr val="312879"/>
              </a:solidFill>
            </a:endParaRP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 dirty="0">
              <a:solidFill>
                <a:srgbClr val="312879"/>
              </a:solidFill>
            </a:endParaRP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 dirty="0">
              <a:solidFill>
                <a:srgbClr val="312879"/>
              </a:solidFill>
            </a:endParaRPr>
          </a:p>
        </p:txBody>
      </p:sp>
      <p:sp>
        <p:nvSpPr>
          <p:cNvPr id="7885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8C937B1-FE32-0446-969C-98E81212EF63}" type="slidenum">
              <a:rPr lang="en-US" altLang="en-US"/>
              <a:pPr algn="r"/>
              <a:t>32</a:t>
            </a:fld>
            <a:endParaRPr lang="en-US" altLang="en-US"/>
          </a:p>
        </p:txBody>
      </p:sp>
      <p:sp>
        <p:nvSpPr>
          <p:cNvPr id="78852" name="TextBox 11"/>
          <p:cNvSpPr txBox="1">
            <a:spLocks noChangeArrowheads="1"/>
          </p:cNvSpPr>
          <p:nvPr/>
        </p:nvSpPr>
        <p:spPr bwMode="auto">
          <a:xfrm>
            <a:off x="871538" y="4779963"/>
            <a:ext cx="1052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200"/>
              <a:t>Présentation PowerPoint</a:t>
            </a:r>
          </a:p>
        </p:txBody>
      </p:sp>
      <p:sp>
        <p:nvSpPr>
          <p:cNvPr id="78853" name="TextBox 19"/>
          <p:cNvSpPr txBox="1">
            <a:spLocks noChangeArrowheads="1"/>
          </p:cNvSpPr>
          <p:nvPr/>
        </p:nvSpPr>
        <p:spPr bwMode="auto">
          <a:xfrm>
            <a:off x="2819400" y="5435600"/>
            <a:ext cx="1831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200"/>
              <a:t>Affiches à télécharger</a:t>
            </a:r>
          </a:p>
        </p:txBody>
      </p:sp>
      <p:sp>
        <p:nvSpPr>
          <p:cNvPr id="78854" name="TextBox 20"/>
          <p:cNvSpPr txBox="1">
            <a:spLocks noChangeArrowheads="1"/>
          </p:cNvSpPr>
          <p:nvPr/>
        </p:nvSpPr>
        <p:spPr bwMode="auto">
          <a:xfrm>
            <a:off x="5161135" y="4959055"/>
            <a:ext cx="1500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200" dirty="0" err="1"/>
              <a:t>Lettre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d’information</a:t>
            </a:r>
            <a:r>
              <a:rPr lang="en-US" altLang="en-US" sz="1200" dirty="0"/>
              <a:t> au patient et </a:t>
            </a:r>
            <a:r>
              <a:rPr lang="en-US" altLang="en-US" sz="1200" dirty="0" err="1"/>
              <a:t>à</a:t>
            </a:r>
            <a:r>
              <a:rPr lang="en-US" altLang="en-US" sz="1200" dirty="0"/>
              <a:t> la </a:t>
            </a:r>
            <a:r>
              <a:rPr lang="en-US" altLang="en-US" sz="1200" dirty="0" err="1"/>
              <a:t>famille</a:t>
            </a:r>
            <a:endParaRPr lang="en-US" altLang="en-US" sz="1200" dirty="0"/>
          </a:p>
        </p:txBody>
      </p:sp>
      <p:sp>
        <p:nvSpPr>
          <p:cNvPr id="78855" name="TextBox 21"/>
          <p:cNvSpPr txBox="1">
            <a:spLocks noChangeArrowheads="1"/>
          </p:cNvSpPr>
          <p:nvPr/>
        </p:nvSpPr>
        <p:spPr bwMode="auto">
          <a:xfrm>
            <a:off x="6934200" y="3611563"/>
            <a:ext cx="168275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>
                <a:solidFill>
                  <a:srgbClr val="312879"/>
                </a:solidFill>
              </a:rPr>
              <a:t>PLUS :</a:t>
            </a:r>
          </a:p>
          <a:p>
            <a:pPr algn="ctr"/>
            <a:r>
              <a:rPr lang="en-US" altLang="en-US" sz="1400"/>
              <a:t>Un répertoire de diverses stratégies locales, guides thérapeutiques et algorithmes</a:t>
            </a:r>
          </a:p>
        </p:txBody>
      </p:sp>
      <p:sp>
        <p:nvSpPr>
          <p:cNvPr id="78856" name="TextBox 22"/>
          <p:cNvSpPr txBox="1">
            <a:spLocks noChangeArrowheads="1"/>
          </p:cNvSpPr>
          <p:nvPr/>
        </p:nvSpPr>
        <p:spPr bwMode="auto">
          <a:xfrm>
            <a:off x="493713" y="6076950"/>
            <a:ext cx="8040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 typeface="Wingdings 3" charset="2"/>
              <a:buNone/>
            </a:pPr>
            <a:r>
              <a:rPr lang="en-US" altLang="en-US" sz="2000">
                <a:solidFill>
                  <a:srgbClr val="312879"/>
                </a:solidFill>
                <a:hlinkClick r:id="rId3"/>
              </a:rPr>
              <a:t>ammi.ca/AntibioticAwareness</a:t>
            </a:r>
            <a:r>
              <a:rPr lang="en-US" altLang="en-US" sz="2000">
                <a:solidFill>
                  <a:srgbClr val="312879"/>
                </a:solidFill>
              </a:rPr>
              <a:t>   #LesAntibiotiquesNousConcernent</a:t>
            </a:r>
          </a:p>
        </p:txBody>
      </p:sp>
      <p:pic>
        <p:nvPicPr>
          <p:cNvPr id="7886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3711575"/>
            <a:ext cx="1411288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85" y="3709988"/>
            <a:ext cx="1351744" cy="17478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39" y="3709988"/>
            <a:ext cx="1325246" cy="17256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08" y="3709988"/>
            <a:ext cx="986042" cy="1276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8236</TotalTime>
  <Words>2054</Words>
  <Application>Microsoft Macintosh PowerPoint</Application>
  <PresentationFormat>On-screen Show (4:3)</PresentationFormat>
  <Paragraphs>376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ＭＳ Ｐゴシック</vt:lpstr>
      <vt:lpstr>Verdana</vt:lpstr>
      <vt:lpstr>Wingdings</vt:lpstr>
      <vt:lpstr>Wingdings 3</vt:lpstr>
      <vt:lpstr>Clarity</vt:lpstr>
      <vt:lpstr>PowerPoint Presentation</vt:lpstr>
      <vt:lpstr>Campagne « Bactériurie asymptomatique » -Remerciements</vt:lpstr>
      <vt:lpstr>Bactériurie asymptomatique</vt:lpstr>
      <vt:lpstr>Bactériurie asymptomatique</vt:lpstr>
      <vt:lpstr>Bactériurie asymptomatique</vt:lpstr>
      <vt:lpstr>Bactériurie asymptomatique</vt:lpstr>
      <vt:lpstr>Bactériurie asymptomatique</vt:lpstr>
      <vt:lpstr>Quelques points</vt:lpstr>
      <vt:lpstr>Signes et symptômes suggestifs d’une infection urinaire</vt:lpstr>
      <vt:lpstr>Signes qui ne sont PAS suggestifs d’une infection urinaire</vt:lpstr>
      <vt:lpstr>Signes et symptômes qui ne sont PAS suggestifs d’une infection urinaire</vt:lpstr>
      <vt:lpstr>Patient âgé ou porteur de sonde urinaire qui présente des signes/symptômes non-spécifiques</vt:lpstr>
      <vt:lpstr>Bâtonnet urinaire</vt:lpstr>
      <vt:lpstr>Analyse urinaire (sommaire et microscopie) et culture d’urine</vt:lpstr>
      <vt:lpstr>Analyse urinaire (sommaire et microscopie) et culture d’urine</vt:lpstr>
      <vt:lpstr>Culture d’urine</vt:lpstr>
      <vt:lpstr>PowerPoint Presentation</vt:lpstr>
      <vt:lpstr>Top 10 des mythes reliés au diagnostic et traitement des infections urinaires</vt:lpstr>
      <vt:lpstr>Mythe : Urine trouble et nauséabonde, mon patient a donc une infection urinaire</vt:lpstr>
      <vt:lpstr>Mythe : Il y a présence de leucocyte estérase dans l’urine, donc il est nécessaire d’effectuer une culture</vt:lpstr>
      <vt:lpstr>Pyurie: présence de leucocytes (globules blancs) dans l’urine</vt:lpstr>
      <vt:lpstr>Mythe : Il y a présence de nitrites dans l’urine, donc le patient a une infection urinaire</vt:lpstr>
      <vt:lpstr>PowerPoint Presentation</vt:lpstr>
      <vt:lpstr>Chez le résident présentant des symptômes non-spécifiques</vt:lpstr>
      <vt:lpstr>Chez le résident présentant des symptômes non-spécifiques</vt:lpstr>
      <vt:lpstr>Bactériurie asymptomatique</vt:lpstr>
      <vt:lpstr>Bactériurie asymptomatique</vt:lpstr>
      <vt:lpstr>Réduire la prescription d’antibiotiques pour la bactériurie asymptomatique</vt:lpstr>
      <vt:lpstr>Résistance aux antimicrobiens</vt:lpstr>
      <vt:lpstr>Bactériurie asymptomatique</vt:lpstr>
      <vt:lpstr>Bactériurie asymptomatique : OUBLIEZ LES ANTIBIOTIQUES</vt:lpstr>
      <vt:lpstr>Bactériurie asymptomatique : OUBLIEZ LES ANTIBIOTIQUES</vt:lpstr>
    </vt:vector>
  </TitlesOfParts>
  <Company>C&amp;WHC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Anaerobic Bacteriology</dc:title>
  <dc:creator>C&amp;WHC</dc:creator>
  <cp:lastModifiedBy>Info</cp:lastModifiedBy>
  <cp:revision>490</cp:revision>
  <cp:lastPrinted>2016-10-20T18:58:36Z</cp:lastPrinted>
  <dcterms:created xsi:type="dcterms:W3CDTF">2005-04-06T17:50:16Z</dcterms:created>
  <dcterms:modified xsi:type="dcterms:W3CDTF">2016-11-05T00:07:23Z</dcterms:modified>
</cp:coreProperties>
</file>