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19" r:id="rId1"/>
  </p:sldMasterIdLst>
  <p:notesMasterIdLst>
    <p:notesMasterId r:id="rId34"/>
  </p:notesMasterIdLst>
  <p:handoutMasterIdLst>
    <p:handoutMasterId r:id="rId35"/>
  </p:handoutMasterIdLst>
  <p:sldIdLst>
    <p:sldId id="1330" r:id="rId2"/>
    <p:sldId id="948" r:id="rId3"/>
    <p:sldId id="1332" r:id="rId4"/>
    <p:sldId id="1333" r:id="rId5"/>
    <p:sldId id="1334" r:id="rId6"/>
    <p:sldId id="1335" r:id="rId7"/>
    <p:sldId id="1336" r:id="rId8"/>
    <p:sldId id="1337" r:id="rId9"/>
    <p:sldId id="1338" r:id="rId10"/>
    <p:sldId id="1339" r:id="rId11"/>
    <p:sldId id="1340" r:id="rId12"/>
    <p:sldId id="1341" r:id="rId13"/>
    <p:sldId id="1342" r:id="rId14"/>
    <p:sldId id="1343" r:id="rId15"/>
    <p:sldId id="1344" r:id="rId16"/>
    <p:sldId id="1345" r:id="rId17"/>
    <p:sldId id="1346" r:id="rId18"/>
    <p:sldId id="1347" r:id="rId19"/>
    <p:sldId id="1348" r:id="rId20"/>
    <p:sldId id="1349" r:id="rId21"/>
    <p:sldId id="1350" r:id="rId22"/>
    <p:sldId id="1351" r:id="rId23"/>
    <p:sldId id="1352" r:id="rId24"/>
    <p:sldId id="1353" r:id="rId25"/>
    <p:sldId id="1354" r:id="rId26"/>
    <p:sldId id="1355" r:id="rId27"/>
    <p:sldId id="1356" r:id="rId28"/>
    <p:sldId id="1357" r:id="rId29"/>
    <p:sldId id="1358" r:id="rId30"/>
    <p:sldId id="1359" r:id="rId31"/>
    <p:sldId id="1360" r:id="rId32"/>
    <p:sldId id="1361" r:id="rId3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879"/>
    <a:srgbClr val="FF0066"/>
    <a:srgbClr val="3366FF"/>
    <a:srgbClr val="00CC00"/>
    <a:srgbClr val="FF0000"/>
    <a:srgbClr val="0000CC"/>
    <a:srgbClr val="FF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82" autoAdjust="0"/>
    <p:restoredTop sz="86643" autoAdjust="0"/>
  </p:normalViewPr>
  <p:slideViewPr>
    <p:cSldViewPr>
      <p:cViewPr>
        <p:scale>
          <a:sx n="104" d="100"/>
          <a:sy n="104" d="100"/>
        </p:scale>
        <p:origin x="816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C3CCBB-13EA-6A46-9E9C-E36C5B0CBD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342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5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5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75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438BC3-0698-4B41-8025-221E6D9AE8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732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898693C-F0FC-DC45-8823-256CD90563D2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73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0DD499A-4E42-7A4E-94F5-30A55874FF2E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44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66CD8DF-B424-EC49-BA04-62C389325AD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86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24D1FDA-743C-0646-8205-7A5367143C8D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30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D3C9B88-C7CF-7243-BDE9-A01FBE22F4A6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577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54027D6-EB98-A148-934B-3815971A314D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518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E5D3BDF-86FD-464B-8484-78761351400E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8151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Nicolle LE. Asymptomatic bacteriuria in the elderly. Infect Dis Clin North Am 1997;11(3):647-62.</a:t>
            </a:r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Nicolle LE. Urinary tract infections in long-term-care facilities. Infect Control Hosp Epidemiol 2001;22(3):167-75.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DBAE740-6FF7-8D4A-92E9-1F1191195D88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8055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499209C-76FB-0644-A55C-71961D48BFE0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59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12FF50E-9D82-A64B-A58B-DB9EDD606B55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501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A7DC948-3B9D-164B-868C-4E5B880A4C3E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1005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DF33077-26AB-3A45-BEE6-865C0182102A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62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E42D0EE-AACD-4D4F-8649-1DF12AFB4164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046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49F2B78-2BD5-7D4E-B23F-2FF890F2DA44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967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8F8E062-1603-4F4E-9940-8DF284C6609C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2824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17DCB02-2776-7E45-94D2-C1C30E0B5614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650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537BC1A-F8D5-3A46-9779-757BDECDDDCD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957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3CE86D-967D-5F4F-AD85-38F8097085A0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636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749C20-4D84-6B4E-AAF6-75E71145F91A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618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3EA5CC-9C5A-C046-9B13-522C457D2778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5109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/>
              <a:t>Juthani-Mehta M, Tinetti M, Perrelli E, et al. The role of dipstick testing in the evaluation of UTI in nursing home residents. Infect Control Hosp Epidemiol 2007;28(7):889-91.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1ABA36E-CE0C-8C49-8F0F-3FF16FDC03BB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7398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9391167-8620-3345-A449-83BA4A7E7772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927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04B1AE0-2DF5-6249-B8C7-1009E023771A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8494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/>
              <a:t>Additional information:</a:t>
            </a:r>
          </a:p>
          <a:p>
            <a:r>
              <a:rPr lang="en-US" altLang="en-US"/>
              <a:t>Non-specific symptoms in the absence of clinical signs of infection should be discussed with the physician.</a:t>
            </a: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82CF468-7F22-0641-B830-7EE3641AEAC5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074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/>
              <a:t>Additional information:</a:t>
            </a:r>
          </a:p>
          <a:p>
            <a:r>
              <a:rPr lang="en-US" altLang="en-US"/>
              <a:t>Non-specific symptoms in the absence of clinical signs of infection should be discussed with the physician.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56AD72C-CDAF-9041-B886-F138CE6209F7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0135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5B555AB-F187-0C46-BBAF-0F17318E0379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474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13CACA1-5F28-774F-8F75-D2E11C17A07F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5297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FD06A41-A922-6040-95C3-A0EB5F1F21CF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7988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2EB5EF-1B4A-0A47-8340-6ECDF0611C42}" type="slidenum">
              <a:rPr lang="en-US" altLang="en-US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661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2F709D-398B-9943-9FE4-271E88719EAA}" type="slidenum">
              <a:rPr lang="en-US" altLang="en-US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017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CCEB0E0-E58D-2F48-AF6A-3E651BB22329}" type="slidenum">
              <a:rPr lang="en-US" altLang="en-US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589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58A906-29F9-A345-ACE9-8B9CA7580332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5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7B02B-A0F1-4047-BB09-E0DE3C7658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76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D9886-B60F-884B-9FD1-D6A1A63C3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22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A7A02-5639-524A-97C9-2BCA428A6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625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36FB3-8F04-D84B-AB79-9F97305B0F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42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61D8-C847-2B42-AF20-26A1CCB232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688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F973B-9391-E247-944B-07A326799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0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DD3BF-9047-5F4C-9BF8-DB8DF2670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96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5D22A-1466-BE4C-8CE3-73E3F1D20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791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C8935-3F32-FD43-866B-B915EF519A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5735E-97E3-2D4B-9262-95E40C4235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72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BC1F7-6C7A-DB41-B9AA-019B0AC903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43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3EE6650-09C4-4545-9B3B-82C63C12C8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hyperlink" Target="https://www.ammi.ca/AntibioticAwarenes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mi.ca/AntibioticAwareness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</a:t>
            </a:r>
            <a:r>
              <a:rPr lang="en-US" sz="2400" b="1" dirty="0" smtClean="0">
                <a:solidFill>
                  <a:srgbClr val="C00000"/>
                </a:solidFill>
              </a:rPr>
              <a:t>Bacteriuria Campaign - Acknowledgements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b="1" dirty="0">
                <a:solidFill>
                  <a:srgbClr val="312879"/>
                </a:solidFill>
              </a:rPr>
              <a:t>Association of Medical Microbiology and Infectious Disease (AMMI) Canada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b="1" dirty="0">
                <a:solidFill>
                  <a:srgbClr val="312879"/>
                </a:solidFill>
              </a:rPr>
              <a:t>Antimicrobial Stewardship and Resistance Committee (ASRC)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 dirty="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Chair – Andrew Morris	Vice-Chair – Edith </a:t>
            </a:r>
            <a:r>
              <a:rPr lang="en-US" altLang="en-US" sz="1600" dirty="0" err="1"/>
              <a:t>Blondel</a:t>
            </a:r>
            <a:r>
              <a:rPr lang="en-US" altLang="en-US" sz="1600" dirty="0"/>
              <a:t>-Hill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 dirty="0">
              <a:solidFill>
                <a:srgbClr val="0070C0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b="1" dirty="0">
                <a:solidFill>
                  <a:srgbClr val="312879"/>
                </a:solidFill>
              </a:rPr>
              <a:t>ASRC Asymptomatic Bacteriuria Subcommittee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 dirty="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Kim </a:t>
            </a:r>
            <a:r>
              <a:rPr lang="en-US" altLang="en-US" sz="1600" dirty="0" err="1"/>
              <a:t>Abbass</a:t>
            </a:r>
            <a:endParaRPr lang="en-US" altLang="en-US" sz="1600" dirty="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Edith </a:t>
            </a:r>
            <a:r>
              <a:rPr lang="en-US" altLang="en-US" sz="1600" dirty="0" err="1"/>
              <a:t>Blondel</a:t>
            </a:r>
            <a:r>
              <a:rPr lang="en-US" altLang="en-US" sz="1600" dirty="0"/>
              <a:t>-Hill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Gregory German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Tim Lau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Caroline Nott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David Patrick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Geneviève </a:t>
            </a:r>
            <a:r>
              <a:rPr lang="en-US" altLang="en-US" sz="1600" dirty="0" err="1"/>
              <a:t>Soucy</a:t>
            </a:r>
            <a:endParaRPr lang="en-US" altLang="en-US" sz="1600" dirty="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1600" dirty="0"/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1600" dirty="0"/>
              <a:t>We thank the AMMI Canada Council and Secretariat for their support.</a:t>
            </a:r>
            <a:endParaRPr lang="en-US" altLang="en-US" sz="600" dirty="0">
              <a:solidFill>
                <a:srgbClr val="FFC000"/>
              </a:solidFill>
            </a:endParaRPr>
          </a:p>
        </p:txBody>
      </p:sp>
      <p:sp>
        <p:nvSpPr>
          <p:cNvPr id="1741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72088997-E787-8942-A0D6-23FBB526A15A}" type="slidenum">
              <a:rPr lang="en-US" altLang="en-US"/>
              <a:pPr algn="r"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</a:pPr>
            <a:endParaRPr lang="en-US" altLang="en-US" sz="2200" b="1">
              <a:solidFill>
                <a:srgbClr val="312879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200" b="1">
                <a:solidFill>
                  <a:srgbClr val="312879"/>
                </a:solidFill>
              </a:rPr>
              <a:t>Definition</a:t>
            </a:r>
          </a:p>
          <a:p>
            <a:pPr marL="107950" indent="0" eaLnBrk="1" hangingPunct="1">
              <a:buFont typeface="Wingdings 3" charset="2"/>
              <a:buNone/>
            </a:pPr>
            <a:endParaRPr lang="en-US" altLang="en-US" sz="2200"/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200"/>
              <a:t>The presence of a significant colony count of bacteria recovered from a urine sample in a person without any signs or symptoms associated with a urinary tract infection.</a:t>
            </a:r>
          </a:p>
          <a:p>
            <a:pPr marL="107950" indent="0" algn="r" eaLnBrk="1" hangingPunct="1">
              <a:buFont typeface="Wingdings 3" charset="2"/>
              <a:buNone/>
            </a:pPr>
            <a:endParaRPr lang="en-US" altLang="en-US" sz="2200"/>
          </a:p>
          <a:p>
            <a:pPr marL="107950" indent="0" algn="r" eaLnBrk="1" hangingPunct="1">
              <a:buFont typeface="Wingdings 3" charset="2"/>
              <a:buNone/>
            </a:pPr>
            <a:endParaRPr lang="en-US" altLang="en-US" sz="2200"/>
          </a:p>
        </p:txBody>
      </p:sp>
      <p:sp>
        <p:nvSpPr>
          <p:cNvPr id="1946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37B7A556-58A2-9E47-9A06-F7FE12E84F12}" type="slidenum">
              <a:rPr lang="en-US" altLang="en-US"/>
              <a:pPr algn="r"/>
              <a:t>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8785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Infect Dis 2005;40:643-54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21506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2000" dirty="0">
                <a:solidFill>
                  <a:srgbClr val="312879"/>
                </a:solidFill>
              </a:rPr>
              <a:t>More common in seniors &gt; 65 years</a:t>
            </a:r>
          </a:p>
          <a:p>
            <a:pPr marL="450850" indent="-34290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smtClean="0"/>
              <a:t> 	20</a:t>
            </a:r>
            <a:r>
              <a:rPr lang="en-US" altLang="en-US" sz="2000" dirty="0"/>
              <a:t>% in females  /   10% in </a:t>
            </a:r>
            <a:r>
              <a:rPr lang="en-US" altLang="en-US" sz="2000" dirty="0" smtClean="0"/>
              <a:t>males</a:t>
            </a:r>
          </a:p>
          <a:p>
            <a:pPr marL="889000" indent="-744538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smtClean="0"/>
              <a:t>(1 </a:t>
            </a:r>
            <a:r>
              <a:rPr lang="en-US" altLang="en-US" sz="2000" dirty="0"/>
              <a:t>- 3% in younger population</a:t>
            </a:r>
            <a:r>
              <a:rPr lang="en-US" altLang="en-US" sz="2000" dirty="0" smtClean="0"/>
              <a:t>)</a:t>
            </a:r>
            <a:endParaRPr lang="en-US" altLang="en-US" sz="2000" dirty="0"/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buFont typeface="Wingdings" charset="2"/>
              <a:buNone/>
              <a:defRPr/>
            </a:pPr>
            <a:endParaRPr lang="en-US" altLang="en-US" sz="2000" dirty="0">
              <a:solidFill>
                <a:srgbClr val="312879"/>
              </a:solidFill>
            </a:endParaRPr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buFont typeface="Wingdings" charset="2"/>
              <a:buNone/>
              <a:defRPr/>
            </a:pPr>
            <a:r>
              <a:rPr lang="en-US" altLang="en-US" sz="2000" dirty="0">
                <a:solidFill>
                  <a:srgbClr val="312879"/>
                </a:solidFill>
              </a:rPr>
              <a:t>Increases with age &gt; 80 years</a:t>
            </a:r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smtClean="0"/>
              <a:t> 	Up </a:t>
            </a:r>
            <a:r>
              <a:rPr lang="en-US" altLang="en-US" sz="2000" dirty="0"/>
              <a:t>to 50% in females     </a:t>
            </a:r>
          </a:p>
          <a:p>
            <a:pPr marL="107950" indent="0" eaLnBrk="1" hangingPunct="1">
              <a:spcBef>
                <a:spcPct val="30000"/>
              </a:spcBef>
              <a:buClr>
                <a:srgbClr val="D14405"/>
              </a:buClr>
              <a:defRPr/>
            </a:pPr>
            <a:r>
              <a:rPr lang="en-US" altLang="en-US" sz="2000" dirty="0" smtClean="0"/>
              <a:t> 	Up </a:t>
            </a:r>
            <a:r>
              <a:rPr lang="en-US" altLang="en-US" sz="2000" dirty="0"/>
              <a:t>to 30% in males</a:t>
            </a:r>
          </a:p>
          <a:p>
            <a:pPr marL="107950" indent="0" algn="r" eaLnBrk="1" hangingPunct="1">
              <a:buFont typeface="Wingdings 3" charset="2"/>
              <a:buNone/>
              <a:defRPr/>
            </a:pPr>
            <a:endParaRPr lang="en-US" altLang="en-US" sz="2200" dirty="0"/>
          </a:p>
          <a:p>
            <a:pPr marL="107950" indent="0" algn="r" eaLnBrk="1" hangingPunct="1">
              <a:buFont typeface="Wingdings 3" charset="2"/>
              <a:buNone/>
              <a:defRPr/>
            </a:pPr>
            <a:endParaRPr lang="en-US" altLang="en-US" sz="2200" dirty="0"/>
          </a:p>
        </p:txBody>
      </p:sp>
      <p:sp>
        <p:nvSpPr>
          <p:cNvPr id="2151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40F600C-EAC5-144A-A112-179548DE3BF7}" type="slidenum">
              <a:rPr lang="en-US" altLang="en-US"/>
              <a:pPr algn="r"/>
              <a:t>4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7200" indent="-457200" eaLnBrk="1" hangingPunct="1">
              <a:spcBef>
                <a:spcPct val="75000"/>
              </a:spcBef>
              <a:buClr>
                <a:srgbClr val="D14405"/>
              </a:buClr>
              <a:buFont typeface="Wingdings" charset="2"/>
              <a:buNone/>
            </a:pPr>
            <a:r>
              <a:rPr lang="en-US" altLang="en-US" sz="2000">
                <a:solidFill>
                  <a:srgbClr val="312879"/>
                </a:solidFill>
              </a:rPr>
              <a:t>Depends on place of residence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Hospital &gt; nursing home &gt; home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Increased incidence with longer stay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endParaRPr lang="en-US" altLang="en-US" sz="2000"/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  <a:buFont typeface="Arial" charset="0"/>
              <a:buNone/>
            </a:pPr>
            <a:r>
              <a:rPr lang="en-US" altLang="en-US" sz="2000">
                <a:solidFill>
                  <a:srgbClr val="312879"/>
                </a:solidFill>
              </a:rPr>
              <a:t>Elderly institutionalized (no indwelling catheter)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Females - 25-50% </a:t>
            </a:r>
          </a:p>
          <a:p>
            <a:pPr marL="457200" indent="-457200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US" altLang="en-US" sz="2000"/>
              <a:t>Males - 15-49%</a:t>
            </a:r>
            <a:endParaRPr lang="en-US" altLang="en-US" sz="2200"/>
          </a:p>
        </p:txBody>
      </p:sp>
      <p:sp>
        <p:nvSpPr>
          <p:cNvPr id="2355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7D26249-08CE-5342-B9F8-CB68F539110D}" type="slidenum">
              <a:rPr lang="en-US" altLang="en-US"/>
              <a:pPr algn="r"/>
              <a:t>5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7200" indent="-457200" eaLnBrk="1" hangingPunct="1">
              <a:spcBef>
                <a:spcPct val="30000"/>
              </a:spcBef>
              <a:buFont typeface="Wingdings" charset="2"/>
              <a:buNone/>
            </a:pPr>
            <a:r>
              <a:rPr lang="en-US" altLang="en-US" dirty="0">
                <a:solidFill>
                  <a:srgbClr val="312879"/>
                </a:solidFill>
              </a:rPr>
              <a:t>Predisposing factors in the elderly:</a:t>
            </a:r>
            <a:endParaRPr lang="en-US" altLang="en-US" dirty="0">
              <a:solidFill>
                <a:srgbClr val="0070C0"/>
              </a:solidFill>
            </a:endParaRP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 dirty="0"/>
              <a:t>Diabetes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 dirty="0"/>
              <a:t>Immobility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 dirty="0"/>
              <a:t>Incontinence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 dirty="0"/>
              <a:t>Prostatic enlargement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 dirty="0"/>
              <a:t>Post-menopausal changes</a:t>
            </a:r>
          </a:p>
        </p:txBody>
      </p:sp>
      <p:sp>
        <p:nvSpPr>
          <p:cNvPr id="2560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0503971-2213-684A-B802-CBD6C716A152}" type="slidenum">
              <a:rPr lang="en-US" altLang="en-US"/>
              <a:pPr algn="r"/>
              <a:t>6</a:t>
            </a:fld>
            <a:endParaRPr lang="en-US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dirty="0" smtClean="0">
                <a:solidFill>
                  <a:srgbClr val="FFC000"/>
                </a:solidFill>
              </a:rPr>
              <a:t>Nicolle LE. Infect Dis </a:t>
            </a:r>
            <a:r>
              <a:rPr lang="en-US" altLang="en-US" dirty="0" err="1" smtClean="0">
                <a:solidFill>
                  <a:srgbClr val="FFC000"/>
                </a:solidFill>
              </a:rPr>
              <a:t>Clin</a:t>
            </a:r>
            <a:r>
              <a:rPr lang="en-US" altLang="en-US" dirty="0" smtClean="0">
                <a:solidFill>
                  <a:srgbClr val="FFC000"/>
                </a:solidFill>
              </a:rPr>
              <a:t> North Am 1997;11(3):647-62</a:t>
            </a:r>
          </a:p>
          <a:p>
            <a:pPr algn="r" eaLnBrk="1" hangingPunct="1">
              <a:defRPr/>
            </a:pPr>
            <a:r>
              <a:rPr lang="en-CA" altLang="en-US" dirty="0" smtClean="0">
                <a:solidFill>
                  <a:srgbClr val="FFC000"/>
                </a:solidFill>
              </a:rPr>
              <a:t>Nicolle LE. Infect Control </a:t>
            </a:r>
            <a:r>
              <a:rPr lang="en-CA" altLang="en-US" dirty="0" err="1" smtClean="0">
                <a:solidFill>
                  <a:srgbClr val="FFC000"/>
                </a:solidFill>
              </a:rPr>
              <a:t>Hosp</a:t>
            </a:r>
            <a:r>
              <a:rPr lang="en-CA" altLang="en-US" dirty="0" smtClean="0">
                <a:solidFill>
                  <a:srgbClr val="FFC000"/>
                </a:solidFill>
              </a:rPr>
              <a:t> </a:t>
            </a:r>
            <a:r>
              <a:rPr lang="en-CA" altLang="en-US" dirty="0" err="1" smtClean="0">
                <a:solidFill>
                  <a:srgbClr val="FFC000"/>
                </a:solidFill>
              </a:rPr>
              <a:t>Epidemiol</a:t>
            </a:r>
            <a:r>
              <a:rPr lang="en-CA" altLang="en-US" dirty="0" smtClean="0">
                <a:solidFill>
                  <a:srgbClr val="FFC000"/>
                </a:solidFill>
              </a:rPr>
              <a:t> 2001;22(3):167-75</a:t>
            </a:r>
            <a:endParaRPr lang="en-US" alt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0" indent="0" eaLnBrk="1" hangingPunct="1">
              <a:spcBef>
                <a:spcPct val="30000"/>
              </a:spcBef>
              <a:buFont typeface="Arial" charset="0"/>
              <a:buNone/>
            </a:pPr>
            <a:r>
              <a:rPr lang="en-US" altLang="en-US">
                <a:solidFill>
                  <a:srgbClr val="312879"/>
                </a:solidFill>
              </a:rPr>
              <a:t>Asymptomatic bacteriuria is NOT associated with long term negative outcomes such as: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Pyelonephritis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Sepsis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Renal failure</a:t>
            </a:r>
          </a:p>
          <a:p>
            <a:pPr lvl="3" eaLnBrk="1" hangingPunct="1">
              <a:spcBef>
                <a:spcPct val="30000"/>
              </a:spcBef>
            </a:pPr>
            <a:r>
              <a:rPr lang="en-US" altLang="en-US" sz="2400"/>
              <a:t>Hypertension</a:t>
            </a:r>
          </a:p>
        </p:txBody>
      </p:sp>
      <p:sp>
        <p:nvSpPr>
          <p:cNvPr id="2765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50B98A2-8D4E-754A-B1D4-E4C72BC9506C}" type="slidenum">
              <a:rPr lang="en-US" altLang="en-US"/>
              <a:pPr algn="r"/>
              <a:t>7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8023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</a:t>
            </a:r>
            <a:r>
              <a:rPr lang="en-US" altLang="en-US" dirty="0">
                <a:solidFill>
                  <a:srgbClr val="FFC000"/>
                </a:solidFill>
              </a:rPr>
              <a:t>LE. Infect Dis </a:t>
            </a:r>
            <a:r>
              <a:rPr lang="en-US" altLang="en-US" dirty="0" err="1">
                <a:solidFill>
                  <a:srgbClr val="FFC000"/>
                </a:solidFill>
              </a:rPr>
              <a:t>Clin</a:t>
            </a:r>
            <a:r>
              <a:rPr lang="en-US" altLang="en-US" dirty="0">
                <a:solidFill>
                  <a:srgbClr val="FFC000"/>
                </a:solidFill>
              </a:rPr>
              <a:t> North Am 1997;11(3):</a:t>
            </a:r>
            <a:r>
              <a:rPr lang="en-US" altLang="en-US" dirty="0" smtClean="0">
                <a:solidFill>
                  <a:srgbClr val="FFC000"/>
                </a:solidFill>
              </a:rPr>
              <a:t>647-62</a:t>
            </a:r>
            <a:endParaRPr lang="en-US" alt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Practice Points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493713" y="2341563"/>
            <a:ext cx="8116887" cy="4135437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Asymptomatic bacteriuria is a colonization state </a:t>
            </a:r>
            <a:r>
              <a:rPr lang="en-CA" altLang="en-US" sz="2100" b="1"/>
              <a:t>NOT</a:t>
            </a:r>
            <a:r>
              <a:rPr lang="en-CA" altLang="en-US" sz="2100"/>
              <a:t> an infection</a:t>
            </a:r>
          </a:p>
          <a:p>
            <a:pPr lvl="1"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Antibiotics are </a:t>
            </a:r>
            <a:r>
              <a:rPr lang="en-CA" altLang="en-US" sz="2100" b="1"/>
              <a:t>NOT</a:t>
            </a:r>
            <a:r>
              <a:rPr lang="en-CA" altLang="en-US" sz="2100"/>
              <a:t> indicated</a:t>
            </a:r>
          </a:p>
          <a:p>
            <a:pPr lvl="1" eaLnBrk="1" hangingPunct="1">
              <a:spcBef>
                <a:spcPct val="30000"/>
              </a:spcBef>
              <a:buClr>
                <a:srgbClr val="D14405"/>
              </a:buClr>
              <a:buFont typeface="Arial" charset="0"/>
              <a:buNone/>
            </a:pPr>
            <a:endParaRPr lang="en-CA" altLang="en-US" sz="2100"/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Bacteriuria and pyuria are </a:t>
            </a:r>
            <a:r>
              <a:rPr lang="en-CA" altLang="en-US" sz="2100" b="1"/>
              <a:t>expected</a:t>
            </a:r>
            <a:r>
              <a:rPr lang="en-CA" altLang="en-US" sz="2100"/>
              <a:t> findings in the elderly</a:t>
            </a:r>
          </a:p>
          <a:p>
            <a:pPr eaLnBrk="1" hangingPunct="1">
              <a:spcBef>
                <a:spcPct val="30000"/>
              </a:spcBef>
              <a:buClr>
                <a:srgbClr val="D14405"/>
              </a:buClr>
              <a:buFont typeface="Arial" charset="0"/>
              <a:buNone/>
            </a:pPr>
            <a:endParaRPr lang="en-CA" altLang="en-US" sz="2100"/>
          </a:p>
          <a:p>
            <a:pPr eaLnBrk="1" hangingPunct="1">
              <a:spcBef>
                <a:spcPct val="30000"/>
              </a:spcBef>
              <a:buClr>
                <a:srgbClr val="D14405"/>
              </a:buClr>
            </a:pPr>
            <a:r>
              <a:rPr lang="en-CA" altLang="en-US" sz="2100"/>
              <a:t>Symptomatic UTI is much </a:t>
            </a:r>
            <a:r>
              <a:rPr lang="en-CA" altLang="en-US" sz="2100" b="1"/>
              <a:t>less common </a:t>
            </a:r>
            <a:r>
              <a:rPr lang="en-CA" altLang="en-US" sz="2100"/>
              <a:t>than asymptomatic bacteriuria</a:t>
            </a:r>
          </a:p>
        </p:txBody>
      </p:sp>
      <p:sp>
        <p:nvSpPr>
          <p:cNvPr id="2970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DA969C4-D4EB-6B4A-AE05-906325A0819D}" type="slidenum">
              <a:rPr lang="en-US" altLang="en-US"/>
              <a:pPr algn="r"/>
              <a:t>8</a:t>
            </a:fld>
            <a:endParaRPr lang="en-US" alt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altLang="en-US" smtClean="0">
                <a:solidFill>
                  <a:srgbClr val="FFC000"/>
                </a:solidFill>
              </a:rPr>
              <a:t>Nicolle LE. Infect Dis Clin North Am 1997;11(3):647-62</a:t>
            </a:r>
          </a:p>
          <a:p>
            <a:pPr algn="r" eaLnBrk="1" hangingPunct="1"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Infect Control Hosp Epidemiol 2001;22(3):167-75</a:t>
            </a:r>
            <a:endParaRPr lang="en-US" altLang="en-US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Signs and Symptoms Suggestive </a:t>
            </a:r>
            <a:r>
              <a:rPr lang="en-US" sz="2400" b="1" dirty="0" smtClean="0">
                <a:solidFill>
                  <a:srgbClr val="C00000"/>
                </a:solidFill>
              </a:rPr>
              <a:t>of Urinary </a:t>
            </a:r>
            <a:r>
              <a:rPr lang="en-US" sz="2400" b="1" dirty="0">
                <a:solidFill>
                  <a:srgbClr val="C00000"/>
                </a:solidFill>
              </a:rPr>
              <a:t>Tract Infection</a:t>
            </a:r>
          </a:p>
        </p:txBody>
      </p:sp>
      <p:sp>
        <p:nvSpPr>
          <p:cNvPr id="31746" name="Content Placeholder 1"/>
          <p:cNvSpPr>
            <a:spLocks noGrp="1"/>
          </p:cNvSpPr>
          <p:nvPr>
            <p:ph idx="1"/>
          </p:nvPr>
        </p:nvSpPr>
        <p:spPr>
          <a:xfrm>
            <a:off x="521145" y="2246369"/>
            <a:ext cx="8193087" cy="1515476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altLang="en-US" sz="2000" dirty="0" smtClean="0"/>
              <a:t>Dysuria </a:t>
            </a:r>
            <a:r>
              <a:rPr lang="en-US" altLang="en-US" sz="2000" dirty="0"/>
              <a:t>- pain or burning on </a:t>
            </a:r>
            <a:r>
              <a:rPr lang="en-US" altLang="en-US" sz="2000" dirty="0" smtClean="0"/>
              <a:t>urination</a:t>
            </a:r>
          </a:p>
          <a:p>
            <a:pPr eaLnBrk="1" hangingPunct="1">
              <a:defRPr/>
            </a:pPr>
            <a:r>
              <a:rPr lang="en-US" altLang="en-US" sz="2000" dirty="0"/>
              <a:t>I</a:t>
            </a:r>
            <a:r>
              <a:rPr lang="en-US" altLang="en-US" sz="2000" dirty="0" smtClean="0"/>
              <a:t>ncreased </a:t>
            </a:r>
            <a:r>
              <a:rPr lang="en-US" altLang="en-US" sz="2000" dirty="0"/>
              <a:t>frequency of urination</a:t>
            </a:r>
          </a:p>
          <a:p>
            <a:pPr eaLnBrk="1" hangingPunct="1">
              <a:defRPr/>
            </a:pPr>
            <a:r>
              <a:rPr lang="en-US" altLang="en-US" sz="2000" dirty="0" smtClean="0"/>
              <a:t>Urgency </a:t>
            </a:r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defRPr/>
            </a:pPr>
            <a:endParaRPr lang="en-US" altLang="en-US" sz="2000" dirty="0" smtClean="0"/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defRPr/>
            </a:pPr>
            <a:r>
              <a:rPr lang="en-US" altLang="en-US" sz="2000" dirty="0"/>
              <a:t>S</a:t>
            </a:r>
            <a:r>
              <a:rPr lang="en-US" altLang="en-US" sz="2000" dirty="0" smtClean="0"/>
              <a:t>uprapubic tenderness</a:t>
            </a:r>
          </a:p>
          <a:p>
            <a:pPr eaLnBrk="1" hangingPunct="1">
              <a:defRPr/>
            </a:pPr>
            <a:r>
              <a:rPr lang="en-US" altLang="en-US" sz="2000" dirty="0"/>
              <a:t>C</a:t>
            </a:r>
            <a:r>
              <a:rPr lang="en-US" altLang="en-US" sz="2000" dirty="0" smtClean="0"/>
              <a:t>ostovertebral tenderness or pain</a:t>
            </a:r>
          </a:p>
          <a:p>
            <a:pPr eaLnBrk="1" hangingPunct="1">
              <a:buFont typeface="Wingdings 3" charset="2"/>
              <a:buNone/>
              <a:defRPr/>
            </a:pPr>
            <a:endParaRPr lang="en-US" altLang="en-US" sz="2000" dirty="0" smtClean="0">
              <a:solidFill>
                <a:srgbClr val="FF0066"/>
              </a:solidFill>
            </a:endParaRPr>
          </a:p>
          <a:p>
            <a:pPr eaLnBrk="1" hangingPunct="1">
              <a:buFont typeface="Wingdings 3" charset="2"/>
              <a:buNone/>
              <a:defRPr/>
            </a:pPr>
            <a:endParaRPr lang="en-US" altLang="en-US" sz="1600" dirty="0" smtClean="0">
              <a:solidFill>
                <a:srgbClr val="FF0066"/>
              </a:solidFill>
            </a:endParaRPr>
          </a:p>
          <a:p>
            <a:pPr eaLnBrk="1" hangingPunct="1">
              <a:buFont typeface="Wingdings 3" charset="2"/>
              <a:buNone/>
              <a:defRPr/>
            </a:pPr>
            <a:endParaRPr lang="en-US" altLang="en-US" sz="1600" dirty="0" smtClean="0">
              <a:solidFill>
                <a:srgbClr val="FF0066"/>
              </a:solidFill>
            </a:endParaRPr>
          </a:p>
          <a:p>
            <a:pPr eaLnBrk="1" hangingPunct="1">
              <a:buFont typeface="Wingdings 3" charset="2"/>
              <a:buNone/>
              <a:defRPr/>
            </a:pPr>
            <a:endParaRPr lang="en-US" altLang="en-US" sz="1600" dirty="0">
              <a:solidFill>
                <a:srgbClr val="FF0066"/>
              </a:solidFill>
            </a:endParaRPr>
          </a:p>
          <a:p>
            <a:pPr eaLnBrk="1" hangingPunct="1">
              <a:buFont typeface="Wingdings 3" charset="2"/>
              <a:buNone/>
              <a:defRPr/>
            </a:pPr>
            <a:endParaRPr lang="en-US" altLang="en-US" sz="1600" dirty="0">
              <a:solidFill>
                <a:srgbClr val="FF0066"/>
              </a:solidFill>
            </a:endParaRPr>
          </a:p>
        </p:txBody>
      </p:sp>
      <p:sp>
        <p:nvSpPr>
          <p:cNvPr id="3175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81309B2-CEE5-6F46-9261-4FF4FC5FF7A7}" type="slidenum">
              <a:rPr lang="en-US" altLang="en-US"/>
              <a:pPr algn="r"/>
              <a:t>9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-990600" y="5954713"/>
            <a:ext cx="9677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rgbClr val="FFC000"/>
                </a:solidFill>
              </a:rPr>
              <a:t>CDC 2014: CDC/NHSN surveillance definitions for specific types of infections</a:t>
            </a:r>
          </a:p>
        </p:txBody>
      </p:sp>
      <p:sp>
        <p:nvSpPr>
          <p:cNvPr id="31753" name="TextBox 1"/>
          <p:cNvSpPr txBox="1">
            <a:spLocks noChangeArrowheads="1"/>
          </p:cNvSpPr>
          <p:nvPr/>
        </p:nvSpPr>
        <p:spPr bwMode="auto">
          <a:xfrm>
            <a:off x="4572000" y="40386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96900" y="3692525"/>
            <a:ext cx="8040688" cy="2185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Wingdings 3" charset="2"/>
              <a:buNone/>
              <a:defRPr/>
            </a:pPr>
            <a:r>
              <a:rPr lang="en-US" altLang="en-US" sz="2000" dirty="0">
                <a:solidFill>
                  <a:srgbClr val="312879"/>
                </a:solidFill>
              </a:rPr>
              <a:t>Non-specific signs/symptoms that may or may not indicate a urinary tract infection:</a:t>
            </a:r>
          </a:p>
          <a:p>
            <a:pPr marL="285750" indent="-285750" eaLnBrk="1" hangingPunct="1">
              <a:buClr>
                <a:srgbClr val="00B0F0"/>
              </a:buClr>
              <a:buFont typeface="Arial" charset="0"/>
              <a:buChar char="•"/>
              <a:defRPr/>
            </a:pPr>
            <a:r>
              <a:rPr lang="en-US" altLang="en-US" sz="2000" dirty="0"/>
              <a:t>Fever*</a:t>
            </a:r>
          </a:p>
          <a:p>
            <a:pPr marL="285750" indent="-285750" eaLnBrk="1" hangingPunct="1">
              <a:buClr>
                <a:srgbClr val="00B0F0"/>
              </a:buClr>
              <a:buFont typeface="Arial" charset="0"/>
              <a:buChar char="•"/>
              <a:defRPr/>
            </a:pPr>
            <a:r>
              <a:rPr lang="en-US" altLang="en-US" sz="2000" dirty="0"/>
              <a:t>Hematuria- blood in urine*</a:t>
            </a:r>
          </a:p>
          <a:p>
            <a:pPr marL="285750" indent="-285750" eaLnBrk="1" hangingPunct="1">
              <a:buClr>
                <a:srgbClr val="00B0F0"/>
              </a:buClr>
              <a:buFont typeface="Arial" charset="0"/>
              <a:buChar char="•"/>
              <a:defRPr/>
            </a:pPr>
            <a:r>
              <a:rPr lang="en-US" altLang="en-US" sz="2000" dirty="0"/>
              <a:t>Cognitive changes*</a:t>
            </a:r>
          </a:p>
          <a:p>
            <a:pPr eaLnBrk="1" hangingPunct="1">
              <a:buFont typeface="Arial" charset="0"/>
              <a:buNone/>
              <a:defRPr/>
            </a:pPr>
            <a:endParaRPr lang="en-US" altLang="en-US" dirty="0"/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dirty="0">
                <a:solidFill>
                  <a:srgbClr val="312879"/>
                </a:solidFill>
              </a:rPr>
              <a:t>* These alone are insufficient to diagnose a urinary tract infection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Signs that are NOT Suggestive of Urinary Tract Infection</a:t>
            </a:r>
          </a:p>
        </p:txBody>
      </p:sp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450850" indent="-342900" eaLnBrk="1" hangingPunct="1"/>
            <a:r>
              <a:rPr lang="en-US" altLang="en-US"/>
              <a:t>Change in urine colour – dark </a:t>
            </a:r>
          </a:p>
          <a:p>
            <a:pPr marL="450850" indent="-342900" eaLnBrk="1" hangingPunct="1">
              <a:buFont typeface="Arial" charset="0"/>
              <a:buNone/>
            </a:pPr>
            <a:r>
              <a:rPr lang="en-US" altLang="en-US"/>
              <a:t>	</a:t>
            </a:r>
          </a:p>
          <a:p>
            <a:pPr marL="450850" indent="-342900" eaLnBrk="1" hangingPunct="1"/>
            <a:r>
              <a:rPr lang="en-US" altLang="en-US"/>
              <a:t>Change in urine odour – foul-smelling</a:t>
            </a:r>
          </a:p>
          <a:p>
            <a:pPr marL="450850" indent="-342900" eaLnBrk="1" hangingPunct="1"/>
            <a:endParaRPr lang="en-US" altLang="en-US"/>
          </a:p>
          <a:p>
            <a:pPr marL="450850" indent="-342900" eaLnBrk="1" hangingPunct="1"/>
            <a:r>
              <a:rPr lang="en-US" altLang="en-US"/>
              <a:t>Change in urine turbidity – cloudy urine</a:t>
            </a:r>
          </a:p>
          <a:p>
            <a:pPr marL="450850" indent="-342900" eaLnBrk="1" hangingPunct="1"/>
            <a:endParaRPr lang="en-US" altLang="en-US"/>
          </a:p>
          <a:p>
            <a:pPr marL="450850" indent="-342900" algn="ctr" eaLnBrk="1" hangingPunct="1">
              <a:buFont typeface="Arial" charset="0"/>
              <a:buNone/>
            </a:pPr>
            <a:r>
              <a:rPr lang="en-US" altLang="en-US">
                <a:solidFill>
                  <a:srgbClr val="312879"/>
                </a:solidFill>
              </a:rPr>
              <a:t>Do NOT perform urinalysis or send urine culture </a:t>
            </a:r>
          </a:p>
        </p:txBody>
      </p:sp>
      <p:sp>
        <p:nvSpPr>
          <p:cNvPr id="3379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660947C-904A-5645-A5FE-BD25CD51B381}" type="slidenum">
              <a:rPr lang="en-US" altLang="en-US"/>
              <a:pPr algn="r"/>
              <a:t>10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Signs &amp;</a:t>
            </a:r>
            <a:r>
              <a:rPr lang="en-US" sz="2300" b="1" dirty="0" smtClean="0">
                <a:solidFill>
                  <a:srgbClr val="C00000"/>
                </a:solidFill>
              </a:rPr>
              <a:t> Symptoms NOT </a:t>
            </a:r>
            <a:r>
              <a:rPr lang="en-US" sz="2300" b="1" dirty="0">
                <a:solidFill>
                  <a:srgbClr val="C00000"/>
                </a:solidFill>
              </a:rPr>
              <a:t>Suggestive of Urinary Tract Infection</a:t>
            </a:r>
          </a:p>
        </p:txBody>
      </p:sp>
      <p:sp>
        <p:nvSpPr>
          <p:cNvPr id="3584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  <a:defRPr/>
            </a:pPr>
            <a:r>
              <a:rPr lang="en-US" altLang="en-US" sz="1900" dirty="0">
                <a:solidFill>
                  <a:srgbClr val="312879"/>
                </a:solidFill>
              </a:rPr>
              <a:t>The following are NOT typically associated with a urinary tract infection:</a:t>
            </a:r>
            <a:endParaRPr lang="en-US" altLang="en-US" sz="1900" dirty="0">
              <a:solidFill>
                <a:srgbClr val="0070C0"/>
              </a:solidFill>
            </a:endParaRPr>
          </a:p>
          <a:p>
            <a:pPr marL="393700" indent="-285750" eaLnBrk="1" hangingPunct="1">
              <a:defRPr/>
            </a:pPr>
            <a:r>
              <a:rPr lang="en-US" altLang="en-US" sz="1800" dirty="0" smtClean="0"/>
              <a:t> Dizziness</a:t>
            </a:r>
            <a:endParaRPr lang="en-US" altLang="en-US" sz="1800" dirty="0"/>
          </a:p>
          <a:p>
            <a:pPr marL="393700" indent="-285750" eaLnBrk="1" hangingPunct="1">
              <a:defRPr/>
            </a:pPr>
            <a:r>
              <a:rPr lang="en-US" altLang="en-US" sz="1800" dirty="0" smtClean="0"/>
              <a:t> New </a:t>
            </a:r>
            <a:r>
              <a:rPr lang="en-US" altLang="en-US" sz="1800" dirty="0"/>
              <a:t>or increased falls</a:t>
            </a:r>
          </a:p>
          <a:p>
            <a:pPr marL="393700" indent="-285750" eaLnBrk="1" hangingPunct="1">
              <a:defRPr/>
            </a:pPr>
            <a:r>
              <a:rPr lang="en-US" altLang="en-US" sz="1800" dirty="0" smtClean="0"/>
              <a:t> Decreased </a:t>
            </a:r>
            <a:r>
              <a:rPr lang="en-US" altLang="en-US" sz="1800" dirty="0"/>
              <a:t>appetite</a:t>
            </a:r>
          </a:p>
          <a:p>
            <a:pPr marL="393700" indent="-285750" eaLnBrk="1" hangingPunct="1">
              <a:defRPr/>
            </a:pPr>
            <a:r>
              <a:rPr lang="en-US" altLang="en-US" sz="1800" dirty="0" smtClean="0"/>
              <a:t> Altered </a:t>
            </a:r>
            <a:r>
              <a:rPr lang="en-US" altLang="en-US" sz="1800" dirty="0" err="1"/>
              <a:t>behaviour</a:t>
            </a:r>
            <a:r>
              <a:rPr lang="en-US" altLang="en-US" sz="1800" dirty="0"/>
              <a:t>:</a:t>
            </a:r>
          </a:p>
          <a:p>
            <a:pPr marL="725488" lvl="1" indent="-342900" eaLnBrk="1" hangingPunct="1">
              <a:defRPr/>
            </a:pPr>
            <a:r>
              <a:rPr lang="en-CA" altLang="en-US" sz="1800" dirty="0" smtClean="0"/>
              <a:t>New </a:t>
            </a:r>
            <a:r>
              <a:rPr lang="en-CA" altLang="en-US" sz="1800" dirty="0"/>
              <a:t>or increased verbal or physical aggression</a:t>
            </a:r>
          </a:p>
          <a:p>
            <a:pPr marL="725488" lvl="1" indent="-342900" eaLnBrk="1" hangingPunct="1">
              <a:defRPr/>
            </a:pPr>
            <a:r>
              <a:rPr lang="en-US" altLang="en-US" sz="1800" dirty="0" smtClean="0"/>
              <a:t>Confusion/disorientation</a:t>
            </a:r>
            <a:endParaRPr lang="en-US" altLang="en-US" sz="1800" dirty="0"/>
          </a:p>
          <a:p>
            <a:pPr marL="725488" lvl="1" indent="-342900" eaLnBrk="1" hangingPunct="1">
              <a:defRPr/>
            </a:pPr>
            <a:r>
              <a:rPr lang="en-CA" altLang="en-US" sz="1800" dirty="0" smtClean="0"/>
              <a:t>New </a:t>
            </a:r>
            <a:r>
              <a:rPr lang="en-CA" altLang="en-US" sz="1800" dirty="0"/>
              <a:t>or increased wandering</a:t>
            </a:r>
          </a:p>
          <a:p>
            <a:pPr marL="725488" lvl="1" indent="-342900" eaLnBrk="1" hangingPunct="1">
              <a:defRPr/>
            </a:pPr>
            <a:r>
              <a:rPr lang="en-CA" altLang="en-US" sz="1800" dirty="0"/>
              <a:t>D</a:t>
            </a:r>
            <a:r>
              <a:rPr lang="en-CA" altLang="en-US" sz="1800" dirty="0" smtClean="0"/>
              <a:t>isorganized </a:t>
            </a:r>
            <a:r>
              <a:rPr lang="en-CA" altLang="en-US" sz="1800" dirty="0"/>
              <a:t>thinking</a:t>
            </a:r>
          </a:p>
        </p:txBody>
      </p:sp>
      <p:sp>
        <p:nvSpPr>
          <p:cNvPr id="3584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1FC92DE-DFA5-3E4D-B602-980242DF323B}" type="slidenum">
              <a:rPr lang="en-US" altLang="en-US"/>
              <a:pPr algn="r"/>
              <a:t>11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LE. Clin Geriatr Med 2009;25:423–36.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LEJ Am Geriatr Soc 2009;57:1113–4.</a:t>
            </a:r>
            <a:endParaRPr lang="en-CA" alt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Seniors or Catheterized Patients </a:t>
            </a:r>
            <a:r>
              <a:rPr lang="en-US" sz="2300" b="1" dirty="0" smtClean="0">
                <a:solidFill>
                  <a:srgbClr val="C00000"/>
                </a:solidFill>
              </a:rPr>
              <a:t>with</a:t>
            </a:r>
            <a:r>
              <a:rPr lang="en-US" sz="2300" b="1" dirty="0">
                <a:solidFill>
                  <a:srgbClr val="C00000"/>
                </a:solidFill>
              </a:rPr>
              <a:t/>
            </a:r>
            <a:br>
              <a:rPr lang="en-US" sz="2300" b="1" dirty="0">
                <a:solidFill>
                  <a:srgbClr val="C00000"/>
                </a:solidFill>
              </a:rPr>
            </a:br>
            <a:r>
              <a:rPr lang="en-US" sz="2300" b="1" dirty="0" smtClean="0">
                <a:solidFill>
                  <a:srgbClr val="C00000"/>
                </a:solidFill>
              </a:rPr>
              <a:t>Non-Specific </a:t>
            </a:r>
            <a:r>
              <a:rPr lang="en-US" sz="2300" b="1" dirty="0">
                <a:solidFill>
                  <a:srgbClr val="C00000"/>
                </a:solidFill>
              </a:rPr>
              <a:t>Symptoms / Signs</a:t>
            </a:r>
          </a:p>
        </p:txBody>
      </p:sp>
      <p:sp>
        <p:nvSpPr>
          <p:cNvPr id="37890" name="Content Placeholder 1"/>
          <p:cNvSpPr>
            <a:spLocks noGrp="1"/>
          </p:cNvSpPr>
          <p:nvPr>
            <p:ph idx="1"/>
          </p:nvPr>
        </p:nvSpPr>
        <p:spPr>
          <a:xfrm>
            <a:off x="493713" y="2590800"/>
            <a:ext cx="8116887" cy="3581400"/>
          </a:xfrm>
        </p:spPr>
        <p:txBody>
          <a:bodyPr/>
          <a:lstStyle/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2200">
                <a:solidFill>
                  <a:srgbClr val="FF0066"/>
                </a:solidFill>
              </a:rPr>
              <a:t> </a:t>
            </a:r>
            <a:r>
              <a:rPr lang="en-US" altLang="en-US" sz="2200">
                <a:solidFill>
                  <a:srgbClr val="312879"/>
                </a:solidFill>
              </a:rPr>
              <a:t>→ Essential to exclude all other potential causes </a:t>
            </a:r>
          </a:p>
          <a:p>
            <a:pPr marL="10795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200">
              <a:solidFill>
                <a:srgbClr val="0070C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Dehydration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New medications/drug interactions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Sleep disturbances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Sensory deprivation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Trauma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Hypoglycemia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/>
              <a:t>Infection other than urinary tract infection</a:t>
            </a:r>
          </a:p>
        </p:txBody>
      </p:sp>
      <p:sp>
        <p:nvSpPr>
          <p:cNvPr id="3789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62BAF5E-AEDF-0D45-9115-959F115AE0AE}" type="slidenum">
              <a:rPr lang="en-US" altLang="en-US"/>
              <a:pPr algn="r"/>
              <a:t>12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smtClean="0">
                <a:solidFill>
                  <a:srgbClr val="C00000"/>
                </a:solidFill>
              </a:rPr>
              <a:t>Dipsticks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39938" name="Content Placeholder 1"/>
          <p:cNvSpPr>
            <a:spLocks noGrp="1"/>
          </p:cNvSpPr>
          <p:nvPr>
            <p:ph idx="1"/>
          </p:nvPr>
        </p:nvSpPr>
        <p:spPr>
          <a:xfrm>
            <a:off x="493713" y="2417763"/>
            <a:ext cx="8116887" cy="4079875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</a:pPr>
            <a:r>
              <a:rPr lang="en-US" altLang="en-US" sz="2000"/>
              <a:t>No longer recommended in long-term care facilities</a:t>
            </a:r>
          </a:p>
          <a:p>
            <a:pPr marL="107950" indent="0" eaLnBrk="1" hangingPunct="1">
              <a:buFont typeface="Wingdings 3" charset="2"/>
              <a:buNone/>
            </a:pPr>
            <a:endParaRPr lang="en-US" altLang="en-US" sz="2000"/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 sz="2000">
                <a:solidFill>
                  <a:srgbClr val="312879"/>
                </a:solidFill>
              </a:rPr>
              <a:t>Positive for both bacteriuria and pyuria:</a:t>
            </a:r>
          </a:p>
          <a:p>
            <a:pPr marL="107950" indent="0" eaLnBrk="1" hangingPunct="1"/>
            <a:r>
              <a:rPr lang="en-US" altLang="en-US" sz="2000"/>
              <a:t> Approximately 50% non-catheterized</a:t>
            </a:r>
          </a:p>
          <a:p>
            <a:pPr marL="107950" indent="0" eaLnBrk="1" hangingPunct="1"/>
            <a:r>
              <a:rPr lang="en-US" altLang="en-US" sz="2000"/>
              <a:t> Approximately 100% catheterized</a:t>
            </a:r>
          </a:p>
        </p:txBody>
      </p:sp>
      <p:sp>
        <p:nvSpPr>
          <p:cNvPr id="3994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D3E3CFE-548C-2348-8158-B8034EE8E7DB}" type="slidenum">
              <a:rPr lang="en-US" altLang="en-US"/>
              <a:pPr algn="r"/>
              <a:t>13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93713" y="5029200"/>
            <a:ext cx="819308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 err="1">
                <a:solidFill>
                  <a:srgbClr val="FFC000"/>
                </a:solidFill>
              </a:rPr>
              <a:t>Genao</a:t>
            </a:r>
            <a:r>
              <a:rPr lang="en-US" dirty="0">
                <a:solidFill>
                  <a:srgbClr val="FFC000"/>
                </a:solidFill>
              </a:rPr>
              <a:t> L, </a:t>
            </a:r>
            <a:r>
              <a:rPr lang="en-US" dirty="0" err="1">
                <a:solidFill>
                  <a:srgbClr val="FFC000"/>
                </a:solidFill>
              </a:rPr>
              <a:t>Buhr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GT.Ann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Long Term </a:t>
            </a:r>
            <a:r>
              <a:rPr lang="en-US" dirty="0">
                <a:solidFill>
                  <a:srgbClr val="FFC000"/>
                </a:solidFill>
              </a:rPr>
              <a:t>Care 2012;20(4):33-8</a:t>
            </a:r>
          </a:p>
          <a:p>
            <a:pPr marL="109537" algn="r" eaLnBrk="1" fontAlgn="auto" hangingPunct="1"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en-US" dirty="0">
                <a:solidFill>
                  <a:srgbClr val="FFC000"/>
                </a:solidFill>
              </a:rPr>
              <a:t>	Public Health Ontario- August 2016:UTI Program: Evidence to 	support discontinuing the use of dipsticks to diagnose urinary tract 	infections in residents of </a:t>
            </a:r>
            <a:r>
              <a:rPr lang="en-US" dirty="0" smtClean="0">
                <a:solidFill>
                  <a:srgbClr val="FFC000"/>
                </a:solidFill>
              </a:rPr>
              <a:t>long term </a:t>
            </a:r>
            <a:r>
              <a:rPr lang="en-US" dirty="0">
                <a:solidFill>
                  <a:srgbClr val="FFC000"/>
                </a:solidFill>
              </a:rPr>
              <a:t>care homes – August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Urinalysis and Urine Cultures</a:t>
            </a:r>
          </a:p>
        </p:txBody>
      </p:sp>
      <p:sp>
        <p:nvSpPr>
          <p:cNvPr id="41986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21481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CA" altLang="en-US">
                <a:solidFill>
                  <a:srgbClr val="312879"/>
                </a:solidFill>
              </a:rPr>
              <a:t>NOT recommended for:</a:t>
            </a:r>
          </a:p>
          <a:p>
            <a:pPr lvl="1" eaLnBrk="1" hangingPunct="1"/>
            <a:r>
              <a:rPr lang="en-CA" altLang="en-US" sz="2200"/>
              <a:t>Change in colour / odour of urine in absence UTI symptoms</a:t>
            </a:r>
          </a:p>
          <a:p>
            <a:pPr lvl="1" eaLnBrk="1" hangingPunct="1"/>
            <a:r>
              <a:rPr lang="en-CA" altLang="en-US" sz="2200"/>
              <a:t>Blocked catheter</a:t>
            </a:r>
          </a:p>
          <a:p>
            <a:pPr lvl="1" eaLnBrk="1" hangingPunct="1"/>
            <a:r>
              <a:rPr lang="en-CA" altLang="en-US" sz="2200"/>
              <a:t>Replacement/insertion of catheter</a:t>
            </a:r>
          </a:p>
          <a:p>
            <a:pPr lvl="1" eaLnBrk="1" hangingPunct="1"/>
            <a:r>
              <a:rPr lang="en-CA" altLang="en-US" sz="2200"/>
              <a:t>Test of cure - unless patient not responding to proven UTI</a:t>
            </a:r>
          </a:p>
          <a:p>
            <a:pPr lvl="1" eaLnBrk="1" hangingPunct="1"/>
            <a:r>
              <a:rPr lang="en-CA" altLang="en-US" sz="2200"/>
              <a:t>Standing order</a:t>
            </a:r>
          </a:p>
          <a:p>
            <a:pPr lvl="1" eaLnBrk="1" hangingPunct="1"/>
            <a:r>
              <a:rPr lang="en-CA" altLang="en-US" sz="2200"/>
              <a:t>Routine screen except:</a:t>
            </a:r>
          </a:p>
          <a:p>
            <a:pPr lvl="2" eaLnBrk="1" hangingPunct="1"/>
            <a:r>
              <a:rPr lang="en-CA" altLang="en-US" sz="2200"/>
              <a:t>During pregnancy</a:t>
            </a:r>
          </a:p>
          <a:p>
            <a:pPr lvl="2" eaLnBrk="1" hangingPunct="1"/>
            <a:r>
              <a:rPr lang="en-CA" altLang="en-US" sz="2200"/>
              <a:t>Prior to genital urinary procedure</a:t>
            </a:r>
          </a:p>
        </p:txBody>
      </p:sp>
      <p:sp>
        <p:nvSpPr>
          <p:cNvPr id="4199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9A79465-8015-C64E-B307-A11C83052529}" type="slidenum">
              <a:rPr lang="en-US" altLang="en-US"/>
              <a:pPr algn="r"/>
              <a:t>14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Urinalysis and Urine Cultures</a:t>
            </a:r>
          </a:p>
        </p:txBody>
      </p:sp>
      <p:sp>
        <p:nvSpPr>
          <p:cNvPr id="4403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/>
              <a:t>Send only if strong clinical suspicion of UTI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>
                <a:solidFill>
                  <a:srgbClr val="312879"/>
                </a:solidFill>
              </a:rPr>
              <a:t>UTI is </a:t>
            </a:r>
            <a:r>
              <a:rPr lang="en-CA" altLang="en-US" b="1" dirty="0">
                <a:solidFill>
                  <a:srgbClr val="312879"/>
                </a:solidFill>
              </a:rPr>
              <a:t>NOT</a:t>
            </a:r>
            <a:r>
              <a:rPr lang="en-CA" altLang="en-US" dirty="0">
                <a:solidFill>
                  <a:srgbClr val="312879"/>
                </a:solidFill>
              </a:rPr>
              <a:t> a laboratory based diagnosis</a:t>
            </a:r>
          </a:p>
          <a:p>
            <a:pPr marL="0" indent="0" eaLnBrk="1" hangingPunct="1">
              <a:defRPr/>
            </a:pPr>
            <a:endParaRPr lang="en-CA" altLang="en-US" dirty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dirty="0" smtClean="0"/>
              <a:t>Urine </a:t>
            </a:r>
            <a:r>
              <a:rPr lang="en-CA" altLang="en-US" dirty="0"/>
              <a:t>culture is performed to: </a:t>
            </a:r>
          </a:p>
          <a:p>
            <a:pPr marL="542925" indent="-452438" eaLnBrk="1" hangingPunct="1">
              <a:defRPr/>
            </a:pPr>
            <a:r>
              <a:rPr lang="en-CA" altLang="en-US" dirty="0" smtClean="0"/>
              <a:t>Identify </a:t>
            </a:r>
            <a:r>
              <a:rPr lang="en-CA" altLang="en-US" dirty="0" err="1"/>
              <a:t>uropathogen</a:t>
            </a:r>
            <a:r>
              <a:rPr lang="en-CA" altLang="en-US" dirty="0"/>
              <a:t>(s)</a:t>
            </a:r>
          </a:p>
          <a:p>
            <a:pPr marL="542925" indent="-452438" eaLnBrk="1" hangingPunct="1">
              <a:defRPr/>
            </a:pPr>
            <a:r>
              <a:rPr lang="en-CA" altLang="en-US" dirty="0" smtClean="0"/>
              <a:t>Guide </a:t>
            </a:r>
            <a:r>
              <a:rPr lang="en-CA" altLang="en-US" dirty="0"/>
              <a:t>antibiotic therapy</a:t>
            </a:r>
          </a:p>
        </p:txBody>
      </p:sp>
      <p:sp>
        <p:nvSpPr>
          <p:cNvPr id="4403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8C930E2B-E688-C84B-BFCA-1DE26DA5D118}" type="slidenum">
              <a:rPr lang="en-US" altLang="en-US"/>
              <a:pPr algn="r"/>
              <a:t>15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Urine </a:t>
            </a:r>
            <a:r>
              <a:rPr lang="en-US" sz="2400" b="1" dirty="0">
                <a:solidFill>
                  <a:srgbClr val="C00000"/>
                </a:solidFill>
              </a:rPr>
              <a:t>Cultures</a:t>
            </a:r>
          </a:p>
        </p:txBody>
      </p:sp>
      <p:sp>
        <p:nvSpPr>
          <p:cNvPr id="4608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4135438"/>
          </a:xfrm>
        </p:spPr>
        <p:txBody>
          <a:bodyPr/>
          <a:lstStyle/>
          <a:p>
            <a:pPr marL="107950" indent="0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Positive urine culture:</a:t>
            </a:r>
          </a:p>
          <a:p>
            <a:pPr marL="107950" indent="0" eaLnBrk="1" hangingPunct="1"/>
            <a:r>
              <a:rPr lang="en-US" altLang="en-US" sz="2000"/>
              <a:t> </a:t>
            </a:r>
            <a:r>
              <a:rPr lang="en-US" altLang="en-US"/>
              <a:t>Cannot differentiate between asymptomatic bacteriuria (ASB) and urinary tract infection (UTI)</a:t>
            </a:r>
          </a:p>
          <a:p>
            <a:pPr marL="107950" indent="0" eaLnBrk="1" hangingPunct="1"/>
            <a:endParaRPr lang="en-US" altLang="en-US" sz="2000">
              <a:solidFill>
                <a:srgbClr val="FF0000"/>
              </a:solidFill>
            </a:endParaRPr>
          </a:p>
          <a:p>
            <a:pPr marL="107950" indent="0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Asymptomatic bacteriuria:</a:t>
            </a:r>
          </a:p>
          <a:p>
            <a:pPr marL="107950" indent="0" eaLnBrk="1" hangingPunct="1">
              <a:buFont typeface="Wingdings 3" charset="2"/>
              <a:buNone/>
            </a:pPr>
            <a:endParaRPr lang="en-US" altLang="en-US" sz="2000">
              <a:solidFill>
                <a:srgbClr val="3366FF"/>
              </a:solidFill>
            </a:endParaRPr>
          </a:p>
          <a:p>
            <a:pPr lvl="1" eaLnBrk="1" hangingPunct="1"/>
            <a:r>
              <a:rPr lang="en-US" altLang="en-US" sz="2400"/>
              <a:t>Should NOT be investigated or treated except:</a:t>
            </a:r>
          </a:p>
          <a:p>
            <a:pPr lvl="2" eaLnBrk="1" hangingPunct="1"/>
            <a:r>
              <a:rPr lang="en-US" altLang="en-US" sz="2400"/>
              <a:t>During pregnancy</a:t>
            </a:r>
          </a:p>
          <a:p>
            <a:pPr lvl="2" eaLnBrk="1" hangingPunct="1"/>
            <a:r>
              <a:rPr lang="en-US" altLang="en-US" sz="2400"/>
              <a:t>Prior to genitourinary instrumentation/surgery</a:t>
            </a:r>
          </a:p>
        </p:txBody>
      </p:sp>
      <p:sp>
        <p:nvSpPr>
          <p:cNvPr id="4608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8663193-32B3-CE4B-A132-F7AE8EADDBDE}" type="slidenum">
              <a:rPr lang="en-US" altLang="en-US"/>
              <a:pPr algn="r"/>
              <a:t>16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3713" y="3429000"/>
            <a:ext cx="8116887" cy="2490788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000" dirty="0">
                <a:solidFill>
                  <a:srgbClr val="312879"/>
                </a:solidFill>
              </a:rPr>
              <a:t>Screening for or treatment of asymptomatic bacteriuria </a:t>
            </a:r>
            <a:r>
              <a:rPr lang="en-US" sz="2000" b="1" dirty="0">
                <a:solidFill>
                  <a:srgbClr val="312879"/>
                </a:solidFill>
              </a:rPr>
              <a:t>NOT</a:t>
            </a:r>
            <a:r>
              <a:rPr lang="en-US" sz="2000" dirty="0">
                <a:solidFill>
                  <a:srgbClr val="312879"/>
                </a:solidFill>
              </a:rPr>
              <a:t> </a:t>
            </a:r>
            <a:r>
              <a:rPr lang="en-US" sz="2000" dirty="0" smtClean="0">
                <a:solidFill>
                  <a:srgbClr val="312879"/>
                </a:solidFill>
              </a:rPr>
              <a:t>recommended:</a:t>
            </a:r>
            <a:endParaRPr lang="en-US" sz="2000" dirty="0">
              <a:solidFill>
                <a:srgbClr val="312879"/>
              </a:solidFill>
            </a:endParaRPr>
          </a:p>
          <a:p>
            <a:pPr>
              <a:defRPr/>
            </a:pPr>
            <a:r>
              <a:rPr lang="en-US" sz="2000" dirty="0"/>
              <a:t>P</a:t>
            </a:r>
            <a:r>
              <a:rPr lang="en-US" sz="2000" dirty="0" smtClean="0"/>
              <a:t>remenopausal</a:t>
            </a:r>
            <a:r>
              <a:rPr lang="en-US" sz="2000" dirty="0"/>
              <a:t>, non-pregnant </a:t>
            </a:r>
            <a:r>
              <a:rPr lang="en-US" sz="2000" dirty="0" smtClean="0"/>
              <a:t>women</a:t>
            </a:r>
          </a:p>
          <a:p>
            <a:pPr>
              <a:defRPr/>
            </a:pPr>
            <a:r>
              <a:rPr lang="en-US" sz="2000" dirty="0"/>
              <a:t>D</a:t>
            </a:r>
            <a:r>
              <a:rPr lang="en-US" sz="2000" dirty="0" smtClean="0"/>
              <a:t>iabetic women</a:t>
            </a:r>
          </a:p>
          <a:p>
            <a:pPr>
              <a:defRPr/>
            </a:pPr>
            <a:r>
              <a:rPr lang="en-US" sz="2000" dirty="0"/>
              <a:t>O</a:t>
            </a:r>
            <a:r>
              <a:rPr lang="en-US" sz="2000" dirty="0" smtClean="0"/>
              <a:t>lder </a:t>
            </a:r>
            <a:r>
              <a:rPr lang="en-US" sz="2000" dirty="0"/>
              <a:t>persons living in the </a:t>
            </a:r>
            <a:r>
              <a:rPr lang="en-US" sz="2000" dirty="0" smtClean="0"/>
              <a:t>community</a:t>
            </a:r>
          </a:p>
          <a:p>
            <a:pPr>
              <a:defRPr/>
            </a:pPr>
            <a:r>
              <a:rPr lang="en-US" sz="2000" dirty="0"/>
              <a:t>E</a:t>
            </a:r>
            <a:r>
              <a:rPr lang="en-US" sz="2000" dirty="0" smtClean="0"/>
              <a:t>lderly</a:t>
            </a:r>
            <a:r>
              <a:rPr lang="en-US" sz="2000" dirty="0"/>
              <a:t>, institutionalized </a:t>
            </a:r>
            <a:r>
              <a:rPr lang="en-US" sz="2000" dirty="0" smtClean="0"/>
              <a:t>subjects</a:t>
            </a:r>
          </a:p>
          <a:p>
            <a:pPr>
              <a:defRPr/>
            </a:pPr>
            <a:r>
              <a:rPr lang="en-US" sz="2000" dirty="0"/>
              <a:t>P</a:t>
            </a:r>
            <a:r>
              <a:rPr lang="en-US" sz="2000" dirty="0" smtClean="0"/>
              <a:t>ersons </a:t>
            </a:r>
            <a:r>
              <a:rPr lang="en-US" sz="2000" dirty="0"/>
              <a:t>with spinal cord </a:t>
            </a:r>
            <a:r>
              <a:rPr lang="en-US" sz="2000" dirty="0" smtClean="0"/>
              <a:t>injury</a:t>
            </a:r>
          </a:p>
          <a:p>
            <a:pPr>
              <a:defRPr/>
            </a:pPr>
            <a:r>
              <a:rPr lang="en-US" sz="2000" dirty="0"/>
              <a:t>C</a:t>
            </a:r>
            <a:r>
              <a:rPr lang="en-US" sz="2000" dirty="0" smtClean="0"/>
              <a:t>atheterized </a:t>
            </a:r>
            <a:r>
              <a:rPr lang="en-US" sz="2000" dirty="0"/>
              <a:t>patients while catheter remains in situ </a:t>
            </a:r>
          </a:p>
        </p:txBody>
      </p:sp>
      <p:sp>
        <p:nvSpPr>
          <p:cNvPr id="48134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C69EF20-2864-7E46-984E-49E16CBAEC9C}" type="slidenum">
              <a:rPr lang="en-US" altLang="en-US"/>
              <a:pPr algn="r"/>
              <a:t>17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55625" y="5867400"/>
            <a:ext cx="81930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	Nicolle et al.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Infect Dis 2005;40:643-54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3" t="31181" r="35742" b="25140"/>
          <a:stretch>
            <a:fillRect/>
          </a:stretch>
        </p:blipFill>
        <p:spPr bwMode="auto">
          <a:xfrm>
            <a:off x="1295400" y="1528763"/>
            <a:ext cx="6597650" cy="17557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23526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00000"/>
                </a:solidFill>
              </a:rPr>
              <a:t>Top Ten Myths Regarding the Diagnosis and Treatment of Urinary Tract Infections</a:t>
            </a:r>
          </a:p>
        </p:txBody>
      </p:sp>
      <p:sp>
        <p:nvSpPr>
          <p:cNvPr id="50178" name="Content Placeholder 1"/>
          <p:cNvSpPr>
            <a:spLocks noGrp="1"/>
          </p:cNvSpPr>
          <p:nvPr>
            <p:ph idx="1"/>
          </p:nvPr>
        </p:nvSpPr>
        <p:spPr>
          <a:xfrm>
            <a:off x="493713" y="3962400"/>
            <a:ext cx="8116887" cy="2535238"/>
          </a:xfrm>
        </p:spPr>
        <p:txBody>
          <a:bodyPr/>
          <a:lstStyle/>
          <a:p>
            <a:pPr marL="107950" indent="0" algn="ctr" eaLnBrk="1" hangingPunct="1">
              <a:buFont typeface="Wingdings 3" charset="2"/>
              <a:buNone/>
            </a:pPr>
            <a:r>
              <a:rPr lang="en-CA" altLang="en-US">
                <a:solidFill>
                  <a:srgbClr val="FFC000"/>
                </a:solidFill>
              </a:rPr>
              <a:t>Lucas Schulz et al- J Emerg Med. 2016;51(1):25-30.</a:t>
            </a:r>
            <a:endParaRPr lang="en-US" altLang="en-US">
              <a:solidFill>
                <a:srgbClr val="FFC000"/>
              </a:solidFill>
            </a:endParaRPr>
          </a:p>
        </p:txBody>
      </p:sp>
      <p:sp>
        <p:nvSpPr>
          <p:cNvPr id="5018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E2C27C5-B8CB-E54B-B220-F6CD0E218EF9}" type="slidenum">
              <a:rPr lang="en-US" altLang="en-US"/>
              <a:pPr algn="r"/>
              <a:t>18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Myth: Urine is cloudy and smells bad - Patient has UTI</a:t>
            </a:r>
          </a:p>
        </p:txBody>
      </p:sp>
      <p:sp>
        <p:nvSpPr>
          <p:cNvPr id="52226" name="Content Placeholder 1"/>
          <p:cNvSpPr>
            <a:spLocks noGrp="1"/>
          </p:cNvSpPr>
          <p:nvPr>
            <p:ph idx="1"/>
          </p:nvPr>
        </p:nvSpPr>
        <p:spPr>
          <a:xfrm>
            <a:off x="493713" y="2417763"/>
            <a:ext cx="8116887" cy="40798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>
                <a:solidFill>
                  <a:srgbClr val="312879"/>
                </a:solidFill>
              </a:rPr>
              <a:t>Visual inspection not helpful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/>
              <a:t>Study of 100 female patients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Sensitivity </a:t>
            </a:r>
            <a:r>
              <a:rPr lang="en-CA" altLang="en-US" sz="2200" dirty="0"/>
              <a:t>of turbidity -13.3%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/>
              <a:t>		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FFC000"/>
                </a:solidFill>
              </a:rPr>
              <a:t>Foley A, French L. J Am Board Fam Med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 smtClean="0">
                <a:solidFill>
                  <a:srgbClr val="312879"/>
                </a:solidFill>
              </a:rPr>
              <a:t>Foul-smelling - </a:t>
            </a:r>
            <a:r>
              <a:rPr lang="en-CA" altLang="en-US" sz="2200" dirty="0">
                <a:solidFill>
                  <a:srgbClr val="312879"/>
                </a:solidFill>
              </a:rPr>
              <a:t>unreliable indicator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Usually </a:t>
            </a:r>
            <a:r>
              <a:rPr lang="en-CA" altLang="en-US" sz="2200" dirty="0"/>
              <a:t>dependent on patient’s hydration status and concentration of urea in urine</a:t>
            </a: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2200" dirty="0"/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FFC000"/>
                </a:solidFill>
              </a:rPr>
              <a:t>	Nicolle LE. Infect Control </a:t>
            </a:r>
            <a:r>
              <a:rPr lang="en-CA" altLang="en-US" sz="1900" dirty="0" err="1">
                <a:solidFill>
                  <a:srgbClr val="FFC000"/>
                </a:solidFill>
              </a:rPr>
              <a:t>Hosp</a:t>
            </a:r>
            <a:r>
              <a:rPr lang="en-CA" altLang="en-US" sz="1900" dirty="0">
                <a:solidFill>
                  <a:srgbClr val="FFC000"/>
                </a:solidFill>
              </a:rPr>
              <a:t> </a:t>
            </a:r>
            <a:r>
              <a:rPr lang="en-CA" altLang="en-US" sz="1900" dirty="0" err="1">
                <a:solidFill>
                  <a:srgbClr val="FFC000"/>
                </a:solidFill>
              </a:rPr>
              <a:t>Epidemiol</a:t>
            </a:r>
            <a:r>
              <a:rPr lang="en-CA" altLang="en-US" sz="1900" dirty="0">
                <a:solidFill>
                  <a:srgbClr val="FFC000"/>
                </a:solidFill>
              </a:rPr>
              <a:t> 2001;22:316–21.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FFC000"/>
                </a:solidFill>
              </a:rPr>
              <a:t>	Nicolle LE, et al </a:t>
            </a:r>
            <a:r>
              <a:rPr lang="en-CA" altLang="en-US" sz="1900" dirty="0" err="1">
                <a:solidFill>
                  <a:srgbClr val="FFC000"/>
                </a:solidFill>
              </a:rPr>
              <a:t>Clin</a:t>
            </a:r>
            <a:r>
              <a:rPr lang="en-CA" altLang="en-US" sz="1900" dirty="0">
                <a:solidFill>
                  <a:srgbClr val="FFC000"/>
                </a:solidFill>
              </a:rPr>
              <a:t> Infect Dis 2005;40:643–54.</a:t>
            </a: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1900" dirty="0">
              <a:solidFill>
                <a:srgbClr val="FFC000"/>
              </a:solidFill>
            </a:endParaRP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1900" dirty="0">
              <a:solidFill>
                <a:srgbClr val="FFC000"/>
              </a:solidFill>
            </a:endParaRPr>
          </a:p>
        </p:txBody>
      </p:sp>
      <p:sp>
        <p:nvSpPr>
          <p:cNvPr id="5223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FA4C8088-C9B7-294B-86BC-4F8BFB884826}" type="slidenum">
              <a:rPr lang="en-US" altLang="en-US"/>
              <a:pPr algn="r"/>
              <a:t>19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Myth: Urine is positive for leucocyte esterase-</a:t>
            </a:r>
            <a:br>
              <a:rPr lang="en-US" sz="2300" b="1" dirty="0">
                <a:solidFill>
                  <a:srgbClr val="C00000"/>
                </a:solidFill>
              </a:rPr>
            </a:br>
            <a:r>
              <a:rPr lang="en-US" sz="2300" b="1" dirty="0">
                <a:solidFill>
                  <a:srgbClr val="C00000"/>
                </a:solidFill>
              </a:rPr>
              <a:t> need to perform urine culture</a:t>
            </a:r>
          </a:p>
        </p:txBody>
      </p:sp>
      <p:sp>
        <p:nvSpPr>
          <p:cNvPr id="54274" name="Content Placeholder 1"/>
          <p:cNvSpPr>
            <a:spLocks noGrp="1"/>
          </p:cNvSpPr>
          <p:nvPr>
            <p:ph idx="1"/>
          </p:nvPr>
        </p:nvSpPr>
        <p:spPr>
          <a:xfrm>
            <a:off x="493713" y="2566988"/>
            <a:ext cx="8116887" cy="398621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/>
              <a:t>Using pyuria or bacteriuria alone: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Overtreatment </a:t>
            </a:r>
            <a:r>
              <a:rPr lang="en-CA" altLang="en-US" sz="2200" dirty="0"/>
              <a:t>rate of up to 47%</a:t>
            </a:r>
          </a:p>
          <a:p>
            <a:pPr marL="0" indent="0" eaLnBrk="1" hangingPunct="1">
              <a:lnSpc>
                <a:spcPct val="80000"/>
              </a:lnSpc>
              <a:defRPr/>
            </a:pP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>
                <a:solidFill>
                  <a:srgbClr val="312879"/>
                </a:solidFill>
              </a:rPr>
              <a:t>Urine white blood cell counts vary depending on hydration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>
                <a:solidFill>
                  <a:srgbClr val="0070C0"/>
                </a:solidFill>
              </a:rPr>
              <a:t> </a:t>
            </a:r>
            <a:r>
              <a:rPr lang="en-CA" altLang="en-US" sz="2200" u="sng" dirty="0"/>
              <a:t>May also be elevated</a:t>
            </a:r>
            <a:r>
              <a:rPr lang="en-CA" altLang="en-US" sz="2200" dirty="0"/>
              <a:t>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Hematuria </a:t>
            </a:r>
            <a:r>
              <a:rPr lang="en-CA" altLang="en-US" sz="2200" dirty="0"/>
              <a:t>of non-infectious cause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Acute </a:t>
            </a:r>
            <a:r>
              <a:rPr lang="en-CA" altLang="en-US" sz="2200" dirty="0"/>
              <a:t>renal failure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Sexually </a:t>
            </a:r>
            <a:r>
              <a:rPr lang="en-CA" altLang="en-US" sz="2200" dirty="0"/>
              <a:t>transmitted diseases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Non-infectious </a:t>
            </a:r>
            <a:r>
              <a:rPr lang="en-CA" altLang="en-US" sz="2200" dirty="0"/>
              <a:t>cystitis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/>
              <a:t> 		</a:t>
            </a:r>
          </a:p>
          <a:p>
            <a:pPr marL="0" indent="0" algn="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 err="1">
                <a:solidFill>
                  <a:srgbClr val="FFC000"/>
                </a:solidFill>
              </a:rPr>
              <a:t>Lammers</a:t>
            </a:r>
            <a:r>
              <a:rPr lang="en-CA" altLang="en-US" sz="1900" dirty="0">
                <a:solidFill>
                  <a:srgbClr val="FFC000"/>
                </a:solidFill>
              </a:rPr>
              <a:t> RL et al. Ann </a:t>
            </a:r>
            <a:r>
              <a:rPr lang="en-CA" altLang="en-US" sz="1900" dirty="0" err="1">
                <a:solidFill>
                  <a:srgbClr val="FFC000"/>
                </a:solidFill>
              </a:rPr>
              <a:t>Emerg</a:t>
            </a:r>
            <a:r>
              <a:rPr lang="en-CA" altLang="en-US" sz="1900" dirty="0">
                <a:solidFill>
                  <a:srgbClr val="FFC000"/>
                </a:solidFill>
              </a:rPr>
              <a:t> Med 2001;38:505–12</a:t>
            </a:r>
            <a:endParaRPr lang="en-CA" altLang="en-US" sz="2200" dirty="0"/>
          </a:p>
        </p:txBody>
      </p:sp>
      <p:sp>
        <p:nvSpPr>
          <p:cNvPr id="5427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C47AE89-A284-3A47-A4CF-43E82D684516}" type="slidenum">
              <a:rPr lang="en-US" altLang="en-US"/>
              <a:pPr algn="r"/>
              <a:t>20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White Blood Cells (Leucocytes) in Urine - Pyuria</a:t>
            </a:r>
          </a:p>
        </p:txBody>
      </p:sp>
      <p:sp>
        <p:nvSpPr>
          <p:cNvPr id="56322" name="Content Placeholder 1"/>
          <p:cNvSpPr>
            <a:spLocks noGrp="1"/>
          </p:cNvSpPr>
          <p:nvPr>
            <p:ph idx="1"/>
          </p:nvPr>
        </p:nvSpPr>
        <p:spPr>
          <a:xfrm>
            <a:off x="493713" y="2343150"/>
            <a:ext cx="8116887" cy="3067050"/>
          </a:xfrm>
        </p:spPr>
        <p:txBody>
          <a:bodyPr/>
          <a:lstStyle/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Present in UTI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Present in </a:t>
            </a:r>
            <a:r>
              <a:rPr lang="en-US" altLang="en-US">
                <a:solidFill>
                  <a:srgbClr val="FF0000"/>
                </a:solidFill>
              </a:rPr>
              <a:t>up to 90% </a:t>
            </a:r>
            <a:r>
              <a:rPr lang="en-US" altLang="en-US"/>
              <a:t>of</a:t>
            </a:r>
            <a:r>
              <a:rPr lang="en-US" altLang="en-US">
                <a:solidFill>
                  <a:srgbClr val="FF0066"/>
                </a:solidFill>
              </a:rPr>
              <a:t> </a:t>
            </a:r>
            <a:r>
              <a:rPr lang="en-US" altLang="en-US"/>
              <a:t>patients with asymptomatic bacteriuria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Present in </a:t>
            </a:r>
            <a:r>
              <a:rPr lang="en-US" altLang="en-US">
                <a:solidFill>
                  <a:srgbClr val="FF0000"/>
                </a:solidFill>
              </a:rPr>
              <a:t>30% </a:t>
            </a:r>
            <a:r>
              <a:rPr lang="en-US" altLang="en-US"/>
              <a:t>patients in LTC with no bacteriuria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Absence essentially rules out UTI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r>
              <a:rPr lang="en-US" altLang="en-US"/>
              <a:t>Presence NOT diagnostic for UTI</a:t>
            </a:r>
          </a:p>
          <a:p>
            <a:pPr marL="450850" lvl="1" indent="-176213" eaLnBrk="1" hangingPunct="1">
              <a:spcBef>
                <a:spcPts val="600"/>
              </a:spcBef>
              <a:buClr>
                <a:srgbClr val="D14405"/>
              </a:buClr>
            </a:pPr>
            <a:endParaRPr lang="en-US" altLang="en-US"/>
          </a:p>
          <a:p>
            <a:pPr marL="0" indent="0" eaLnBrk="1" hangingPunct="1">
              <a:spcBef>
                <a:spcPts val="600"/>
              </a:spcBef>
              <a:buClr>
                <a:srgbClr val="D14405"/>
              </a:buClr>
              <a:buFont typeface="Arial" charset="0"/>
              <a:buNone/>
            </a:pPr>
            <a:r>
              <a:rPr lang="en-US" altLang="en-US" sz="2000"/>
              <a:t>	</a:t>
            </a:r>
            <a:r>
              <a:rPr lang="en-US" altLang="en-US" sz="2000">
                <a:solidFill>
                  <a:srgbClr val="312879"/>
                </a:solidFill>
              </a:rPr>
              <a:t>Poor positive predictive value: 18-75%</a:t>
            </a:r>
          </a:p>
          <a:p>
            <a:pPr marL="0" indent="0" eaLnBrk="1" hangingPunct="1">
              <a:lnSpc>
                <a:spcPct val="80000"/>
              </a:lnSpc>
            </a:pPr>
            <a:endParaRPr lang="en-CA" altLang="en-US" sz="1600">
              <a:solidFill>
                <a:srgbClr val="FFC000"/>
              </a:solidFill>
            </a:endParaRPr>
          </a:p>
          <a:p>
            <a:pPr marL="0" indent="0" eaLnBrk="1" hangingPunct="1">
              <a:lnSpc>
                <a:spcPct val="80000"/>
              </a:lnSpc>
            </a:pPr>
            <a:endParaRPr lang="en-CA" altLang="en-US" sz="1600">
              <a:solidFill>
                <a:srgbClr val="FFC000"/>
              </a:solidFill>
            </a:endParaRPr>
          </a:p>
        </p:txBody>
      </p:sp>
      <p:sp>
        <p:nvSpPr>
          <p:cNvPr id="5632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7B8AE5C-55B6-B545-BE4F-22BACAA9B3CA}" type="slidenum">
              <a:rPr lang="en-US" altLang="en-US"/>
              <a:pPr algn="r"/>
              <a:t>21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93713" y="5638800"/>
            <a:ext cx="81930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Juthani-Mehta M,  et al. Infect Control Hosp Epidemiol 2007;28(7):889-91</a:t>
            </a:r>
          </a:p>
          <a:p>
            <a:pPr algn="r" eaLnBrk="1" hangingPunct="1">
              <a:buFont typeface="Arial" charset="0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Nicolle LE; Infect Control Hosp Epidemiol 2001;22(3):167-75</a:t>
            </a:r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Myth: Urine has nitrates present - Patient has UTI</a:t>
            </a:r>
          </a:p>
        </p:txBody>
      </p:sp>
      <p:sp>
        <p:nvSpPr>
          <p:cNvPr id="5837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2766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/>
              <a:t>Urine nitrate has high predictive value for bacteriuria but: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Not </a:t>
            </a:r>
            <a:r>
              <a:rPr lang="en-CA" altLang="en-US" sz="2200" dirty="0"/>
              <a:t>all bacteria positive for nitrate test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CA" altLang="en-US" sz="2200" i="1" dirty="0"/>
              <a:t>Pseudomonas </a:t>
            </a:r>
            <a:r>
              <a:rPr lang="en-CA" altLang="en-US" sz="2200" i="1" dirty="0" err="1"/>
              <a:t>spp</a:t>
            </a:r>
            <a:endParaRPr lang="en-CA" altLang="en-US" sz="2200" i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CA" altLang="en-US" sz="2200" i="1" dirty="0"/>
              <a:t>Enterococcus </a:t>
            </a:r>
            <a:r>
              <a:rPr lang="en-CA" altLang="en-US" sz="2200" i="1" dirty="0" err="1"/>
              <a:t>spp</a:t>
            </a:r>
            <a:endParaRPr lang="en-CA" altLang="en-US" sz="2200" i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Many </a:t>
            </a:r>
            <a:r>
              <a:rPr lang="en-CA" altLang="en-US" sz="2200" dirty="0"/>
              <a:t>elderly have asymptomatic bacteriuria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CA" altLang="en-US" sz="2200" dirty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2200" dirty="0">
                <a:solidFill>
                  <a:srgbClr val="312879"/>
                </a:solidFill>
              </a:rPr>
              <a:t>Combination of negative leucocyte and negative nitrate: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Good </a:t>
            </a:r>
            <a:r>
              <a:rPr lang="en-CA" altLang="en-US" sz="2200" dirty="0"/>
              <a:t>to rule out UTI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CA" altLang="en-US" sz="2200" dirty="0" smtClean="0"/>
              <a:t>Negative </a:t>
            </a:r>
            <a:r>
              <a:rPr lang="en-CA" altLang="en-US" sz="2200" dirty="0"/>
              <a:t>predictive value - 88%</a:t>
            </a:r>
          </a:p>
        </p:txBody>
      </p:sp>
      <p:sp>
        <p:nvSpPr>
          <p:cNvPr id="5837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293BD0D-B844-3D47-B194-2570C4D35517}" type="slidenum">
              <a:rPr lang="en-US" altLang="en-US"/>
              <a:pPr algn="r"/>
              <a:t>22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dirty="0">
                <a:solidFill>
                  <a:srgbClr val="FFC000"/>
                </a:solidFill>
              </a:rPr>
              <a:t>Deville WL, et al. BMC </a:t>
            </a:r>
            <a:r>
              <a:rPr lang="en-CA" dirty="0" err="1">
                <a:solidFill>
                  <a:srgbClr val="FFC000"/>
                </a:solidFill>
              </a:rPr>
              <a:t>Urol</a:t>
            </a:r>
            <a:r>
              <a:rPr lang="en-CA" dirty="0">
                <a:solidFill>
                  <a:srgbClr val="FFC000"/>
                </a:solidFill>
              </a:rPr>
              <a:t> 2004;4:4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Content Placeholder 1"/>
          <p:cNvSpPr>
            <a:spLocks noGrp="1"/>
          </p:cNvSpPr>
          <p:nvPr>
            <p:ph idx="1"/>
          </p:nvPr>
        </p:nvSpPr>
        <p:spPr>
          <a:xfrm>
            <a:off x="493713" y="3429000"/>
            <a:ext cx="8116887" cy="236220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>
                <a:solidFill>
                  <a:srgbClr val="312879"/>
                </a:solidFill>
              </a:rPr>
              <a:t>Poorly studied - 5 studies 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900" dirty="0" smtClean="0"/>
              <a:t>None </a:t>
            </a:r>
            <a:r>
              <a:rPr lang="en-CA" altLang="en-US" sz="1900" dirty="0"/>
              <a:t>had objective criteria for diagnosis of UTI or delirium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900" dirty="0" smtClean="0"/>
              <a:t>Only </a:t>
            </a:r>
            <a:r>
              <a:rPr lang="en-CA" altLang="en-US" sz="1900" dirty="0"/>
              <a:t>2 studies adequately matched to make </a:t>
            </a:r>
            <a:r>
              <a:rPr lang="en-CA" altLang="en-US" sz="1900" dirty="0" smtClean="0"/>
              <a:t>comparisons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endParaRPr lang="en-CA" altLang="en-US" sz="1900" dirty="0" smtClean="0">
              <a:solidFill>
                <a:srgbClr val="312879"/>
              </a:solidFill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en-CA" altLang="en-US" sz="1900" dirty="0" smtClean="0">
                <a:solidFill>
                  <a:srgbClr val="312879"/>
                </a:solidFill>
              </a:rPr>
              <a:t>Basically</a:t>
            </a:r>
            <a:r>
              <a:rPr lang="en-CA" altLang="en-US" sz="1900" dirty="0">
                <a:solidFill>
                  <a:srgbClr val="312879"/>
                </a:solidFill>
              </a:rPr>
              <a:t>: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900" dirty="0" smtClean="0"/>
              <a:t>Patients </a:t>
            </a:r>
            <a:r>
              <a:rPr lang="en-CA" altLang="en-US" sz="1900" dirty="0"/>
              <a:t>with delirium: UTI rates </a:t>
            </a:r>
            <a:r>
              <a:rPr lang="en-CA" altLang="en-US" sz="1900" dirty="0" smtClean="0"/>
              <a:t>26 </a:t>
            </a:r>
            <a:r>
              <a:rPr lang="en-CA" altLang="en-US" sz="1900" dirty="0"/>
              <a:t>- 32%</a:t>
            </a:r>
          </a:p>
          <a:p>
            <a:pPr>
              <a:lnSpc>
                <a:spcPct val="80000"/>
              </a:lnSpc>
              <a:defRPr/>
            </a:pPr>
            <a:r>
              <a:rPr lang="en-CA" altLang="en-US" sz="1900" dirty="0" smtClean="0"/>
              <a:t>Patients </a:t>
            </a:r>
            <a:r>
              <a:rPr lang="en-CA" altLang="en-US" sz="1900" dirty="0"/>
              <a:t>with UTI: delirium rates 30 - 35%</a:t>
            </a:r>
          </a:p>
          <a:p>
            <a:pPr marL="800100" lvl="1" indent="-342900">
              <a:lnSpc>
                <a:spcPct val="80000"/>
              </a:lnSpc>
              <a:defRPr/>
            </a:pPr>
            <a:r>
              <a:rPr lang="en-CA" altLang="en-US" sz="1900" dirty="0" smtClean="0"/>
              <a:t>Compared </a:t>
            </a:r>
            <a:r>
              <a:rPr lang="en-CA" altLang="en-US" sz="1900" dirty="0"/>
              <a:t>to 8% without delirium</a:t>
            </a:r>
          </a:p>
        </p:txBody>
      </p:sp>
      <p:sp>
        <p:nvSpPr>
          <p:cNvPr id="60422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C5B42D1-8A41-1940-B102-4AC19BB3B25F}" type="slidenum">
              <a:rPr lang="en-US" altLang="en-US"/>
              <a:pPr algn="r"/>
              <a:t>23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55625" y="5867400"/>
            <a:ext cx="81930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	</a:t>
            </a:r>
            <a:r>
              <a:rPr lang="en-CA" altLang="en-US" dirty="0" err="1">
                <a:solidFill>
                  <a:srgbClr val="FFC000"/>
                </a:solidFill>
              </a:rPr>
              <a:t>Balogun</a:t>
            </a:r>
            <a:r>
              <a:rPr lang="en-CA" altLang="en-US" dirty="0">
                <a:solidFill>
                  <a:srgbClr val="FFC000"/>
                </a:solidFill>
              </a:rPr>
              <a:t> SA. Canadian Geriatrics Journal 2014; 17:22-26</a:t>
            </a:r>
          </a:p>
        </p:txBody>
      </p:sp>
      <p:pic>
        <p:nvPicPr>
          <p:cNvPr id="604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6" t="19421" r="1613" b="34338"/>
          <a:stretch>
            <a:fillRect/>
          </a:stretch>
        </p:blipFill>
        <p:spPr bwMode="auto">
          <a:xfrm>
            <a:off x="1604963" y="1547813"/>
            <a:ext cx="6096000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Residents with Non-Specific Symptoms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048000"/>
          </a:xfrm>
        </p:spPr>
        <p:txBody>
          <a:bodyPr rtlCol="0">
            <a:normAutofit/>
          </a:bodyPr>
          <a:lstStyle/>
          <a:p>
            <a:pPr marL="0" lvl="1" indent="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CA" sz="2200" dirty="0">
                <a:solidFill>
                  <a:srgbClr val="312879"/>
                </a:solidFill>
              </a:rPr>
              <a:t>Hemodynamically stable resident:</a:t>
            </a:r>
          </a:p>
          <a:p>
            <a:pPr marL="0" lvl="1" indent="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en-CA" sz="2200" dirty="0"/>
              <a:t>N</a:t>
            </a:r>
            <a:r>
              <a:rPr lang="en-CA" sz="2200" dirty="0" smtClean="0"/>
              <a:t>o </a:t>
            </a:r>
            <a:r>
              <a:rPr lang="en-CA" sz="2200" dirty="0"/>
              <a:t>evidence of increased morbidity or mortality associated with waiting 24 hrs to reassess </a:t>
            </a:r>
            <a:r>
              <a:rPr lang="en-CA" sz="2200" dirty="0" smtClean="0"/>
              <a:t>for:</a:t>
            </a:r>
            <a:endParaRPr lang="en-CA" sz="2200" dirty="0"/>
          </a:p>
          <a:p>
            <a:pPr marL="342900" lvl="1" indent="-3429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CA" sz="2200" dirty="0" smtClean="0"/>
              <a:t>Non-specific </a:t>
            </a:r>
            <a:r>
              <a:rPr lang="en-CA" sz="2200" dirty="0"/>
              <a:t>symptoms improvement </a:t>
            </a:r>
          </a:p>
          <a:p>
            <a:pPr marL="547688" lvl="3" indent="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en-CA" sz="2200" dirty="0"/>
              <a:t>			</a:t>
            </a:r>
            <a:r>
              <a:rPr lang="en-CA" sz="2200" b="1" dirty="0"/>
              <a:t>or</a:t>
            </a:r>
          </a:p>
          <a:p>
            <a:pPr marL="342900" lvl="1" indent="-3429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CA" sz="2200" dirty="0" smtClean="0"/>
              <a:t>Development </a:t>
            </a:r>
            <a:r>
              <a:rPr lang="en-CA" sz="2200" dirty="0"/>
              <a:t>of typical symptoms</a:t>
            </a:r>
          </a:p>
        </p:txBody>
      </p:sp>
      <p:sp>
        <p:nvSpPr>
          <p:cNvPr id="6247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70E11EE-B61A-6D44-8160-374F16ABFBF4}" type="slidenum">
              <a:rPr lang="en-US" altLang="en-US"/>
              <a:pPr algn="r"/>
              <a:t>24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Beveridge LA et al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Interv</a:t>
            </a:r>
            <a:r>
              <a:rPr lang="en-US" dirty="0">
                <a:solidFill>
                  <a:srgbClr val="FFC000"/>
                </a:solidFill>
              </a:rPr>
              <a:t> Aging 2011;6:173–80.</a:t>
            </a:r>
          </a:p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Nicolle LE. CMAJ 2000;163:285–6.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Residents with Non-Specific Symptoms</a:t>
            </a:r>
          </a:p>
        </p:txBody>
      </p:sp>
      <p:sp>
        <p:nvSpPr>
          <p:cNvPr id="6451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124200"/>
          </a:xfrm>
        </p:spPr>
        <p:txBody>
          <a:bodyPr/>
          <a:lstStyle/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>
                <a:solidFill>
                  <a:srgbClr val="312879"/>
                </a:solidFill>
              </a:rPr>
              <a:t>Non-specific symptoms:</a:t>
            </a:r>
          </a:p>
          <a:p>
            <a:pPr marL="625475" lvl="2" indent="-352425" eaLnBrk="1" hangingPunct="1">
              <a:lnSpc>
                <a:spcPct val="80000"/>
              </a:lnSpc>
              <a:spcBef>
                <a:spcPts val="1200"/>
              </a:spcBef>
              <a:buClr>
                <a:srgbClr val="78697B"/>
              </a:buClr>
            </a:pPr>
            <a:r>
              <a:rPr lang="en-CA" altLang="en-US" sz="2200"/>
              <a:t>Acute mental status change</a:t>
            </a:r>
          </a:p>
          <a:p>
            <a:pPr marL="625475" lvl="2" indent="-352425" eaLnBrk="1" hangingPunct="1">
              <a:lnSpc>
                <a:spcPct val="80000"/>
              </a:lnSpc>
              <a:spcBef>
                <a:spcPts val="1200"/>
              </a:spcBef>
              <a:buClr>
                <a:srgbClr val="78697B"/>
              </a:buClr>
            </a:pPr>
            <a:r>
              <a:rPr lang="en-CA" altLang="en-US" sz="2200"/>
              <a:t>Functional decline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endParaRPr lang="en-CA" altLang="en-US" sz="2200"/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/>
              <a:t>	→ Often resolve with good hydration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</a:pPr>
            <a:endParaRPr lang="en-CA" altLang="en-US" sz="2200"/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  <a:buFont typeface="Arial" charset="0"/>
              <a:buNone/>
            </a:pPr>
            <a:r>
              <a:rPr lang="en-CA" altLang="en-US" sz="2200">
                <a:solidFill>
                  <a:srgbClr val="312879"/>
                </a:solidFill>
              </a:rPr>
              <a:t>	Push fluids for 24 hours and reassess</a:t>
            </a:r>
          </a:p>
          <a:p>
            <a:pPr marL="0" lvl="1" indent="0" eaLnBrk="1" hangingPunct="1">
              <a:lnSpc>
                <a:spcPct val="90000"/>
              </a:lnSpc>
              <a:spcBef>
                <a:spcPts val="1200"/>
              </a:spcBef>
              <a:buClr>
                <a:srgbClr val="78697B"/>
              </a:buClr>
            </a:pPr>
            <a:endParaRPr lang="en-CA" altLang="en-US" sz="2200"/>
          </a:p>
        </p:txBody>
      </p:sp>
      <p:sp>
        <p:nvSpPr>
          <p:cNvPr id="6451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D5D08655-F044-424F-ACB2-94E1B550019E}" type="slidenum">
              <a:rPr lang="en-US" altLang="en-US"/>
              <a:pPr algn="r"/>
              <a:t>25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981200" y="5638800"/>
            <a:ext cx="67056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Beveridge LA et al </a:t>
            </a:r>
            <a:r>
              <a:rPr lang="en-US" dirty="0" err="1">
                <a:solidFill>
                  <a:srgbClr val="FFC000"/>
                </a:solidFill>
              </a:rPr>
              <a:t>Clin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Interv</a:t>
            </a:r>
            <a:r>
              <a:rPr lang="en-US" dirty="0">
                <a:solidFill>
                  <a:srgbClr val="FFC000"/>
                </a:solidFill>
              </a:rPr>
              <a:t> Aging 2011;6:173–80.</a:t>
            </a:r>
          </a:p>
          <a:p>
            <a:pPr algn="r">
              <a:defRPr/>
            </a:pPr>
            <a:r>
              <a:rPr lang="en-US" dirty="0">
                <a:solidFill>
                  <a:srgbClr val="FFC000"/>
                </a:solidFill>
              </a:rPr>
              <a:t>Nicolle LE. CMAJ 2000;163:285–6.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66562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2590800"/>
          </a:xfrm>
        </p:spPr>
        <p:txBody>
          <a:bodyPr/>
          <a:lstStyle/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dirty="0"/>
              <a:t>80% of asymptomatic bacteriuria patient receive antibiotics</a:t>
            </a:r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dirty="0"/>
              <a:t>1/3 of antibiotics in LTC for asymptomatic </a:t>
            </a:r>
            <a:r>
              <a:rPr lang="en-US" altLang="en-US" dirty="0" err="1"/>
              <a:t>bacteruria</a:t>
            </a:r>
            <a:endParaRPr lang="en-US" altLang="en-US" dirty="0"/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dirty="0"/>
          </a:p>
          <a:p>
            <a:pPr marL="10795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dirty="0"/>
              <a:t>CDC study:</a:t>
            </a:r>
          </a:p>
          <a:p>
            <a:pPr marL="723900" lvl="1" indent="-342900" eaLnBrk="1" hangingPunct="1">
              <a:lnSpc>
                <a:spcPct val="80000"/>
              </a:lnSpc>
              <a:defRPr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Antibiotics </a:t>
            </a:r>
            <a:r>
              <a:rPr lang="en-US" altLang="en-US" sz="2400" dirty="0"/>
              <a:t>for UTI avoidable in 39% of patients</a:t>
            </a:r>
          </a:p>
        </p:txBody>
      </p:sp>
      <p:sp>
        <p:nvSpPr>
          <p:cNvPr id="66567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649A687-2B67-A64B-9D19-B2CE45251B25}" type="slidenum">
              <a:rPr lang="en-US" altLang="en-US"/>
              <a:pPr algn="r"/>
              <a:t>26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81000" y="4846638"/>
            <a:ext cx="8382000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Font typeface="Wingdings 3" charset="2"/>
              <a:buNone/>
              <a:defRPr/>
            </a:pPr>
            <a:endParaRPr lang="en-US" altLang="en-US" i="1" smtClean="0">
              <a:solidFill>
                <a:srgbClr val="FFC000"/>
              </a:solidFill>
            </a:endParaRPr>
          </a:p>
          <a:p>
            <a:pPr algn="r" eaLnBrk="1" hangingPunct="1">
              <a:buFont typeface="Wingdings 3" charset="2"/>
              <a:buNone/>
              <a:defRPr/>
            </a:pPr>
            <a:r>
              <a:rPr lang="en-US" altLang="en-US" smtClean="0">
                <a:solidFill>
                  <a:srgbClr val="FFC000"/>
                </a:solidFill>
              </a:rPr>
              <a:t>Trautner BW. Asymptomatic bacteriuria: When the treatment is worse than the disease. Nat Rev Urol.2012;9:85-93</a:t>
            </a:r>
          </a:p>
          <a:p>
            <a:pPr algn="r" eaLnBrk="1" hangingPunct="1">
              <a:buFont typeface="Wingdings 3" charset="2"/>
              <a:buNone/>
              <a:defRPr/>
            </a:pPr>
            <a:r>
              <a:rPr lang="en-CA" altLang="en-US" smtClean="0">
                <a:solidFill>
                  <a:srgbClr val="FFC000"/>
                </a:solidFill>
              </a:rPr>
              <a:t>Fridkin S, Baggs J, Fagan R, et al. Vital signs: improving antibiotic use among hospitalized patients. MMWR Morb Mortal Wkly Rep 2014;63:194–200.</a:t>
            </a:r>
            <a:endParaRPr lang="en-US" altLang="en-US" sz="140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6861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86200"/>
          </a:xfrm>
        </p:spPr>
        <p:txBody>
          <a:bodyPr/>
          <a:lstStyle/>
          <a:p>
            <a:pPr marL="107950" indent="0" eaLnBrk="1" hangingPunct="1">
              <a:lnSpc>
                <a:spcPct val="90000"/>
              </a:lnSpc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Inappropriate antibiotic treatment will cause:</a:t>
            </a:r>
          </a:p>
          <a:p>
            <a:pPr marL="107950" indent="0" eaLnBrk="1" hangingPunct="1">
              <a:lnSpc>
                <a:spcPct val="90000"/>
              </a:lnSpc>
              <a:buFont typeface="Wingdings 3" charset="2"/>
              <a:buNone/>
            </a:pPr>
            <a:endParaRPr lang="en-US" altLang="en-US" sz="2000">
              <a:solidFill>
                <a:srgbClr val="FF0066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Unnecessary adverse effects to the patient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 i="1"/>
              <a:t>C. difficile </a:t>
            </a:r>
            <a:r>
              <a:rPr lang="en-US" altLang="en-US" sz="2400"/>
              <a:t>infection (CDI)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/>
              <a:t>Drug interactions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Increase in antibiotic resistance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Increased healthcare costs</a:t>
            </a:r>
          </a:p>
        </p:txBody>
      </p:sp>
      <p:sp>
        <p:nvSpPr>
          <p:cNvPr id="6861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B23067B-C59B-6644-B814-B471A9B822B6}" type="slidenum">
              <a:rPr lang="en-US" altLang="en-US"/>
              <a:pPr algn="r"/>
              <a:t>27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>
                <a:solidFill>
                  <a:srgbClr val="C00000"/>
                </a:solidFill>
              </a:rPr>
              <a:t>Reducing </a:t>
            </a:r>
            <a:r>
              <a:rPr lang="en-US" sz="2300" b="1" dirty="0" smtClean="0">
                <a:solidFill>
                  <a:srgbClr val="C00000"/>
                </a:solidFill>
              </a:rPr>
              <a:t>Antimicrobial </a:t>
            </a:r>
            <a:r>
              <a:rPr lang="en-US" sz="2300" b="1" dirty="0">
                <a:solidFill>
                  <a:srgbClr val="C00000"/>
                </a:solidFill>
              </a:rPr>
              <a:t>Therapy for Asymptomatic Bacteriuria</a:t>
            </a:r>
          </a:p>
        </p:txBody>
      </p:sp>
      <p:sp>
        <p:nvSpPr>
          <p:cNvPr id="70658" name="Content Placeholder 1"/>
          <p:cNvSpPr>
            <a:spLocks noGrp="1"/>
          </p:cNvSpPr>
          <p:nvPr>
            <p:ph idx="1"/>
          </p:nvPr>
        </p:nvSpPr>
        <p:spPr>
          <a:xfrm>
            <a:off x="493713" y="2265363"/>
            <a:ext cx="8220075" cy="4284662"/>
          </a:xfrm>
        </p:spPr>
        <p:txBody>
          <a:bodyPr/>
          <a:lstStyle/>
          <a:p>
            <a:pPr marL="238125" lvl="1" indent="-220663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800" dirty="0">
                <a:solidFill>
                  <a:srgbClr val="312879"/>
                </a:solidFill>
                <a:ea typeface="ＭＳ Ｐゴシック" charset="-128"/>
              </a:rPr>
              <a:t>University of Toronto</a:t>
            </a:r>
            <a:endParaRPr lang="en-US" altLang="en-US" sz="1800" i="1" dirty="0">
              <a:solidFill>
                <a:srgbClr val="312879"/>
              </a:solidFill>
              <a:ea typeface="ＭＳ Ｐゴシック" charset="-128"/>
            </a:endParaRPr>
          </a:p>
          <a:p>
            <a:pPr marL="274638" lvl="1" indent="-274638" eaLnBrk="1" hangingPunct="1">
              <a:lnSpc>
                <a:spcPct val="80000"/>
              </a:lnSpc>
              <a:defRPr/>
            </a:pPr>
            <a:r>
              <a:rPr lang="en-US" altLang="en-US" sz="1800" dirty="0" smtClean="0">
                <a:ea typeface="ＭＳ Ｐゴシック" charset="-128"/>
              </a:rPr>
              <a:t>Stopped </a:t>
            </a:r>
            <a:r>
              <a:rPr lang="en-US" altLang="en-US" sz="1800" dirty="0">
                <a:ea typeface="ＭＳ Ｐゴシック" charset="-128"/>
              </a:rPr>
              <a:t>reporting urine cultures on hospitalized non-catheterized patients from medical/surgical floors</a:t>
            </a:r>
          </a:p>
          <a:p>
            <a:pPr marL="274638" lvl="1" indent="-274638" eaLnBrk="1" hangingPunct="1">
              <a:lnSpc>
                <a:spcPct val="80000"/>
              </a:lnSpc>
              <a:defRPr/>
            </a:pPr>
            <a:r>
              <a:rPr lang="en-US" altLang="en-US" sz="1800" dirty="0">
                <a:ea typeface="ＭＳ Ｐゴシック" charset="-128"/>
              </a:rPr>
              <a:t>6 month period (Jan-Jun 2013)</a:t>
            </a:r>
          </a:p>
          <a:p>
            <a:pPr marL="274638" lvl="1" indent="-274638" eaLnBrk="1" hangingPunct="1">
              <a:lnSpc>
                <a:spcPct val="80000"/>
              </a:lnSpc>
              <a:defRPr/>
            </a:pPr>
            <a:r>
              <a:rPr lang="en-US" altLang="en-US" sz="1800" dirty="0" smtClean="0">
                <a:ea typeface="ＭＳ Ｐゴシック" charset="-128"/>
              </a:rPr>
              <a:t>Catheterized </a:t>
            </a:r>
            <a:r>
              <a:rPr lang="en-US" altLang="en-US" sz="1800" dirty="0">
                <a:ea typeface="ＭＳ Ｐゴシック" charset="-128"/>
              </a:rPr>
              <a:t>patient- </a:t>
            </a:r>
            <a:r>
              <a:rPr lang="en-US" altLang="en-US" sz="1800" dirty="0" smtClean="0">
                <a:ea typeface="ＭＳ Ｐゴシック" charset="-128"/>
              </a:rPr>
              <a:t>controls</a:t>
            </a:r>
          </a:p>
          <a:p>
            <a:pPr marL="0" lvl="1" indent="0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altLang="en-US" sz="1800" dirty="0">
              <a:ea typeface="ＭＳ Ｐゴシック" charset="-128"/>
            </a:endParaRPr>
          </a:p>
          <a:p>
            <a:pPr marL="366713" lvl="1" indent="-34925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800" dirty="0">
                <a:solidFill>
                  <a:srgbClr val="312879"/>
                </a:solidFill>
                <a:ea typeface="ＭＳ Ｐゴシック" charset="-128"/>
              </a:rPr>
              <a:t>Antibiotic treatment for ASB:</a:t>
            </a:r>
          </a:p>
          <a:p>
            <a:pPr marL="366713" lvl="1" indent="-34925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800" u="sng" dirty="0">
                <a:solidFill>
                  <a:srgbClr val="FF0066"/>
                </a:solidFill>
                <a:ea typeface="ＭＳ Ｐゴシック" charset="-128"/>
              </a:rPr>
              <a:t>Baseline</a:t>
            </a:r>
          </a:p>
          <a:p>
            <a:pPr marL="366713" lvl="1" indent="-349250"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1800" dirty="0" smtClean="0">
                <a:ea typeface="ＭＳ Ｐゴシック" charset="-128"/>
              </a:rPr>
              <a:t>Non-catheterized </a:t>
            </a:r>
            <a:r>
              <a:rPr lang="en-US" altLang="en-US" sz="1800" dirty="0">
                <a:ea typeface="ＭＳ Ｐゴシック" charset="-128"/>
              </a:rPr>
              <a:t>patient: 48% vs catheterized: 42%</a:t>
            </a:r>
          </a:p>
          <a:p>
            <a:pPr marL="366713" lvl="1" indent="-349250" eaLnBrk="1" hangingPunct="1">
              <a:lnSpc>
                <a:spcPct val="80000"/>
              </a:lnSpc>
              <a:buFont typeface="Verdana" charset="0"/>
              <a:buNone/>
              <a:defRPr/>
            </a:pPr>
            <a:r>
              <a:rPr lang="en-US" altLang="en-US" sz="1800" u="sng" dirty="0" smtClean="0">
                <a:solidFill>
                  <a:srgbClr val="FF0066"/>
                </a:solidFill>
                <a:ea typeface="ＭＳ Ｐゴシック" charset="-128"/>
              </a:rPr>
              <a:t>After </a:t>
            </a:r>
            <a:r>
              <a:rPr lang="en-US" altLang="en-US" sz="1800" u="sng" dirty="0">
                <a:solidFill>
                  <a:srgbClr val="FF0066"/>
                </a:solidFill>
                <a:ea typeface="ＭＳ Ｐゴシック" charset="-128"/>
              </a:rPr>
              <a:t>intervention of modified reporting</a:t>
            </a:r>
            <a:r>
              <a:rPr lang="en-US" altLang="en-US" sz="1800" u="sng" dirty="0">
                <a:ea typeface="ＭＳ Ｐゴシック" charset="-128"/>
              </a:rPr>
              <a:t>:</a:t>
            </a:r>
          </a:p>
          <a:p>
            <a:pPr marL="366713" lvl="1" indent="-349250"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1800" dirty="0">
                <a:ea typeface="ＭＳ Ｐゴシック" charset="-128"/>
              </a:rPr>
              <a:t>N</a:t>
            </a:r>
            <a:r>
              <a:rPr lang="en-US" altLang="en-US" sz="1800" dirty="0" smtClean="0">
                <a:ea typeface="ＭＳ Ｐゴシック" charset="-128"/>
              </a:rPr>
              <a:t>on-catheterized</a:t>
            </a:r>
            <a:r>
              <a:rPr lang="en-US" altLang="en-US" sz="1800" dirty="0">
                <a:ea typeface="ＭＳ Ｐゴシック" charset="-128"/>
              </a:rPr>
              <a:t>: 12% vs catheterized: 41</a:t>
            </a:r>
            <a:r>
              <a:rPr lang="en-US" altLang="en-US" sz="1800" dirty="0" smtClean="0">
                <a:ea typeface="ＭＳ Ｐゴシック" charset="-128"/>
              </a:rPr>
              <a:t>%</a:t>
            </a:r>
          </a:p>
          <a:p>
            <a:pPr marL="366713" lvl="1" indent="-349250" eaLnBrk="1" hangingPunct="1">
              <a:lnSpc>
                <a:spcPct val="80000"/>
              </a:lnSpc>
              <a:buFontTx/>
              <a:buChar char="-"/>
              <a:defRPr/>
            </a:pPr>
            <a:endParaRPr lang="en-US" altLang="en-US" sz="1800" dirty="0">
              <a:solidFill>
                <a:srgbClr val="FF0066"/>
              </a:solidFill>
              <a:ea typeface="ＭＳ Ｐゴシック" charset="-128"/>
            </a:endParaRPr>
          </a:p>
          <a:p>
            <a:pPr marL="366713" lvl="1" indent="-349250" eaLnBrk="1" hangingPunct="1">
              <a:lnSpc>
                <a:spcPct val="80000"/>
              </a:lnSpc>
              <a:defRPr/>
            </a:pPr>
            <a:r>
              <a:rPr lang="en-US" altLang="en-US" sz="1800" dirty="0">
                <a:ea typeface="ＭＳ Ｐゴシック" charset="-128"/>
              </a:rPr>
              <a:t>4 UTIs in non-catheterized patients- all started on empiric therapy</a:t>
            </a:r>
          </a:p>
          <a:p>
            <a:pPr marL="366713" lvl="1" indent="-349250" eaLnBrk="1" hangingPunct="1">
              <a:lnSpc>
                <a:spcPct val="80000"/>
              </a:lnSpc>
              <a:defRPr/>
            </a:pPr>
            <a:r>
              <a:rPr lang="en-US" altLang="en-US" sz="1800" dirty="0" smtClean="0">
                <a:ea typeface="ＭＳ Ｐゴシック" charset="-128"/>
              </a:rPr>
              <a:t>Physician </a:t>
            </a:r>
            <a:r>
              <a:rPr lang="en-US" altLang="en-US" sz="1800" dirty="0">
                <a:ea typeface="ＭＳ Ｐゴシック" charset="-128"/>
              </a:rPr>
              <a:t>called for results: 5/37 reports </a:t>
            </a:r>
          </a:p>
          <a:p>
            <a:pPr marL="366713" lvl="3" indent="-349250" eaLnBrk="1" hangingPunct="1">
              <a:lnSpc>
                <a:spcPct val="80000"/>
              </a:lnSpc>
              <a:defRPr/>
            </a:pPr>
            <a:r>
              <a:rPr lang="en-US" altLang="en-US" sz="1800" dirty="0">
                <a:solidFill>
                  <a:srgbClr val="312879"/>
                </a:solidFill>
                <a:ea typeface="ＭＳ Ｐゴシック" charset="-128"/>
              </a:rPr>
              <a:t>1/5 - UTI vs  4/5- ASB</a:t>
            </a:r>
          </a:p>
        </p:txBody>
      </p:sp>
      <p:sp>
        <p:nvSpPr>
          <p:cNvPr id="70663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D11F0C6-0BF6-9843-9767-E766BDDA6919}" type="slidenum">
              <a:rPr lang="en-US" altLang="en-US"/>
              <a:pPr algn="r"/>
              <a:t>28</a:t>
            </a:fld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008188" y="6005513"/>
            <a:ext cx="6705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92113" lvl="1" indent="0"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i-FI" dirty="0" err="1">
                <a:solidFill>
                  <a:srgbClr val="FFC000"/>
                </a:solidFill>
                <a:ea typeface="ＭＳ Ｐゴシック" pitchFamily="-84" charset="-128"/>
              </a:rPr>
              <a:t>Leis</a:t>
            </a:r>
            <a:r>
              <a:rPr lang="fi-FI" dirty="0">
                <a:solidFill>
                  <a:srgbClr val="FFC000"/>
                </a:solidFill>
                <a:ea typeface="ＭＳ Ｐゴシック" pitchFamily="-84" charset="-128"/>
              </a:rPr>
              <a:t> JA. et al.  CID 2014:58(7);</a:t>
            </a:r>
            <a:r>
              <a:rPr lang="fi-FI" dirty="0" smtClean="0">
                <a:solidFill>
                  <a:srgbClr val="FFC000"/>
                </a:solidFill>
                <a:ea typeface="ＭＳ Ｐゴシック" pitchFamily="-84" charset="-128"/>
              </a:rPr>
              <a:t>980-3</a:t>
            </a:r>
            <a:endParaRPr lang="fi-FI" dirty="0">
              <a:solidFill>
                <a:srgbClr val="FFC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300" b="1" dirty="0" smtClean="0">
                <a:solidFill>
                  <a:srgbClr val="C00000"/>
                </a:solidFill>
              </a:rPr>
              <a:t>Antimicrobial Resistance</a:t>
            </a:r>
            <a:endParaRPr lang="en-US" sz="2300" b="1" dirty="0">
              <a:solidFill>
                <a:srgbClr val="C00000"/>
              </a:solidFill>
            </a:endParaRPr>
          </a:p>
        </p:txBody>
      </p:sp>
      <p:sp>
        <p:nvSpPr>
          <p:cNvPr id="72706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733800"/>
          </a:xfrm>
        </p:spPr>
        <p:txBody>
          <a:bodyPr/>
          <a:lstStyle/>
          <a:p>
            <a:pPr marL="392113" lvl="1" indent="0" eaLnBrk="1" hangingPunct="1">
              <a:buFont typeface="Verdana" charset="0"/>
              <a:buNone/>
            </a:pPr>
            <a:r>
              <a:rPr lang="en-CA" altLang="en-US"/>
              <a:t>2050 - more people will die from antimicrobial resistance than cancer and diabetes combined</a:t>
            </a:r>
            <a:endParaRPr lang="en-US" altLang="en-US">
              <a:solidFill>
                <a:srgbClr val="312879"/>
              </a:solidFill>
              <a:ea typeface="ＭＳ Ｐゴシック" charset="-128"/>
            </a:endParaRPr>
          </a:p>
        </p:txBody>
      </p:sp>
      <p:sp>
        <p:nvSpPr>
          <p:cNvPr id="72711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137BBD05-E2D0-604A-9BF1-C7677D558473}" type="slidenum">
              <a:rPr lang="en-US" altLang="en-US"/>
              <a:pPr algn="r"/>
              <a:t>29</a:t>
            </a:fld>
            <a:endParaRPr lang="en-US" altLang="en-US"/>
          </a:p>
        </p:txBody>
      </p:sp>
      <p:pic>
        <p:nvPicPr>
          <p:cNvPr id="727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0" t="14281" r="34705" b="10329"/>
          <a:stretch>
            <a:fillRect/>
          </a:stretch>
        </p:blipFill>
        <p:spPr bwMode="auto">
          <a:xfrm>
            <a:off x="3271838" y="3124200"/>
            <a:ext cx="2560637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</a:rPr>
              <a:t>Asymptomatic Bacteriuria</a:t>
            </a:r>
          </a:p>
        </p:txBody>
      </p:sp>
      <p:sp>
        <p:nvSpPr>
          <p:cNvPr id="74754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86200"/>
          </a:xfrm>
        </p:spPr>
        <p:txBody>
          <a:bodyPr/>
          <a:lstStyle/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  <a:defRPr/>
            </a:pPr>
            <a:r>
              <a:rPr lang="en-US" altLang="en-US" sz="1900" dirty="0">
                <a:solidFill>
                  <a:srgbClr val="312879"/>
                </a:solidFill>
              </a:rPr>
              <a:t>Practice Points:</a:t>
            </a:r>
          </a:p>
          <a:p>
            <a:pPr marL="107950" indent="0" eaLnBrk="1" hangingPunct="1">
              <a:lnSpc>
                <a:spcPct val="80000"/>
              </a:lnSpc>
              <a:buFont typeface="Arial" charset="0"/>
              <a:buAutoNum type="arabicPeriod"/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 smtClean="0"/>
              <a:t>Foul-smelling </a:t>
            </a:r>
            <a:r>
              <a:rPr lang="en-CA" altLang="en-US" sz="1900" dirty="0"/>
              <a:t>and cloudy urine typically indicate  dehydration, </a:t>
            </a:r>
            <a:r>
              <a:rPr lang="en-CA" altLang="en-US" sz="1900" b="1" dirty="0" smtClean="0"/>
              <a:t>NOT </a:t>
            </a:r>
            <a:r>
              <a:rPr lang="en-CA" altLang="en-US" sz="1900" dirty="0" smtClean="0"/>
              <a:t>urinary </a:t>
            </a:r>
            <a:r>
              <a:rPr lang="en-CA" altLang="en-US" sz="1900" dirty="0"/>
              <a:t>tract infection</a:t>
            </a:r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CA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sz="1900" dirty="0"/>
              <a:t>Culturing urine specimens based on dipstick / positive urinalysis is </a:t>
            </a:r>
            <a:r>
              <a:rPr lang="en-US" altLang="en-US" sz="1900" b="1" dirty="0" smtClean="0"/>
              <a:t>NOT</a:t>
            </a:r>
            <a:r>
              <a:rPr lang="en-US" altLang="en-US" sz="1900" dirty="0" smtClean="0"/>
              <a:t> </a:t>
            </a:r>
            <a:r>
              <a:rPr lang="en-US" altLang="en-US" sz="1900" dirty="0"/>
              <a:t>recommended due to its poor predictive value in the elderly</a:t>
            </a:r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CA" altLang="en-US" sz="1900" dirty="0"/>
              <a:t>Symptomatic UTI is substantially </a:t>
            </a:r>
            <a:r>
              <a:rPr lang="en-CA" altLang="en-US" sz="1900" b="1" dirty="0" smtClean="0"/>
              <a:t>LESS COMMON </a:t>
            </a:r>
            <a:r>
              <a:rPr lang="en-CA" altLang="en-US" sz="1900" dirty="0" smtClean="0"/>
              <a:t>than </a:t>
            </a:r>
            <a:r>
              <a:rPr lang="en-CA" altLang="en-US" sz="1900" dirty="0"/>
              <a:t>asymptomatic bacteriuria in long-term care</a:t>
            </a:r>
          </a:p>
          <a:p>
            <a:pPr marL="450850" indent="-342900" eaLnBrk="1" hangingPunct="1">
              <a:lnSpc>
                <a:spcPct val="80000"/>
              </a:lnSpc>
              <a:defRPr/>
            </a:pPr>
            <a:endParaRPr lang="en-US" altLang="en-US" sz="1900" dirty="0"/>
          </a:p>
          <a:p>
            <a:pPr marL="450850" indent="-342900" eaLnBrk="1" hangingPunct="1">
              <a:lnSpc>
                <a:spcPct val="80000"/>
              </a:lnSpc>
              <a:defRPr/>
            </a:pPr>
            <a:r>
              <a:rPr lang="en-US" altLang="en-US" sz="1900" dirty="0"/>
              <a:t>Treatment of asymptomatic bacteriuria </a:t>
            </a:r>
            <a:r>
              <a:rPr lang="en-US" altLang="en-US" sz="1900" b="1" dirty="0" smtClean="0"/>
              <a:t>DOES NOT </a:t>
            </a:r>
            <a:r>
              <a:rPr lang="en-US" altLang="en-US" sz="1900" dirty="0"/>
              <a:t>alter clinical outcome but results in adverse events and  promotes antimicrobial resistance</a:t>
            </a:r>
          </a:p>
        </p:txBody>
      </p:sp>
      <p:sp>
        <p:nvSpPr>
          <p:cNvPr id="74759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79FA093-6830-1D47-A310-8B379C38DC82}" type="slidenum">
              <a:rPr lang="en-US" altLang="en-US"/>
              <a:pPr algn="r"/>
              <a:t>30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tp://rlv.zcache.com/traffic_light_ahead_highway_sign_poster-r490b097fcb36400ab877e1aaabaa2f38_w65_8byv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1570" r="10900" b="10957"/>
          <a:stretch/>
        </p:blipFill>
        <p:spPr bwMode="auto">
          <a:xfrm rot="2700000">
            <a:off x="7133665" y="3970734"/>
            <a:ext cx="2855721" cy="2824680"/>
          </a:xfrm>
          <a:prstGeom prst="rect">
            <a:avLst/>
          </a:prstGeom>
          <a:noFill/>
          <a:ln w="117475">
            <a:solidFill>
              <a:schemeClr val="tx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3713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Asymptomatic Bacteriuria Campaign…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Symptom-Free Pee: LET IT BE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6803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3810000"/>
          </a:xfrm>
        </p:spPr>
        <p:txBody>
          <a:bodyPr/>
          <a:lstStyle/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Arial" charset="0"/>
              <a:buNone/>
            </a:pPr>
            <a:r>
              <a:rPr lang="en-US" altLang="en-US" sz="2200"/>
              <a:t>Antibiotic Awareness Week in Canada</a:t>
            </a:r>
          </a:p>
          <a:p>
            <a:pPr marL="107950" indent="0" algn="ctr" eaLnBrk="1" hangingPunct="1">
              <a:buFont typeface="Arial" charset="0"/>
              <a:buNone/>
            </a:pPr>
            <a:r>
              <a:rPr lang="en-US" altLang="en-US" sz="2200"/>
              <a:t>(November 14-20, 2016)</a:t>
            </a: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For more direction and guidance, visit:</a:t>
            </a: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  <a:hlinkClick r:id="rId4"/>
              </a:rPr>
              <a:t>ammi.ca/AntibioticAwareness</a:t>
            </a: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endParaRPr lang="en-US" altLang="en-US">
              <a:solidFill>
                <a:srgbClr val="312879"/>
              </a:solidFill>
            </a:endParaRPr>
          </a:p>
          <a:p>
            <a:pPr marL="107950" indent="0" algn="ctr" eaLnBrk="1" hangingPunct="1">
              <a:buFont typeface="Wingdings 3" charset="2"/>
              <a:buNone/>
            </a:pPr>
            <a:r>
              <a:rPr lang="en-US" altLang="en-US">
                <a:solidFill>
                  <a:srgbClr val="312879"/>
                </a:solidFill>
              </a:rPr>
              <a:t>#SymptomFreeLetItBe</a:t>
            </a:r>
          </a:p>
        </p:txBody>
      </p:sp>
      <p:sp>
        <p:nvSpPr>
          <p:cNvPr id="76808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7CBB510-A6FD-EE41-8BBD-D00C1C11ABA9}" type="slidenum">
              <a:rPr lang="en-US" altLang="en-US"/>
              <a:pPr algn="r"/>
              <a:t>31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1252" y="1514475"/>
            <a:ext cx="8116887" cy="8477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Symptom-Free Pee: LET IT BE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8850" name="Content Placeholder 1"/>
          <p:cNvSpPr>
            <a:spLocks noGrp="1"/>
          </p:cNvSpPr>
          <p:nvPr>
            <p:ph idx="1"/>
          </p:nvPr>
        </p:nvSpPr>
        <p:spPr>
          <a:xfrm>
            <a:off x="493713" y="2362200"/>
            <a:ext cx="8116887" cy="1403350"/>
          </a:xfrm>
        </p:spPr>
        <p:txBody>
          <a:bodyPr/>
          <a:lstStyle/>
          <a:p>
            <a:pPr marL="10795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200">
                <a:solidFill>
                  <a:srgbClr val="312879"/>
                </a:solidFill>
              </a:rPr>
              <a:t>A national initiative to stop inappropriate antibiotic use for asymptomatic bacteriuria in long-term care residents.</a:t>
            </a: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r>
              <a:rPr lang="en-US" altLang="en-US" sz="2200">
                <a:solidFill>
                  <a:srgbClr val="312879"/>
                </a:solidFill>
              </a:rPr>
              <a:t>Asymptomatic Bacteriuria Toolkit:</a:t>
            </a: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  <a:p>
            <a:pPr marL="107950" indent="0" algn="ctr" eaLnBrk="1" hangingPunct="1">
              <a:lnSpc>
                <a:spcPct val="80000"/>
              </a:lnSpc>
              <a:buFont typeface="Wingdings 3" charset="2"/>
              <a:buNone/>
            </a:pPr>
            <a:endParaRPr lang="en-US" altLang="en-US" sz="2200">
              <a:solidFill>
                <a:srgbClr val="312879"/>
              </a:solidFill>
            </a:endParaRPr>
          </a:p>
        </p:txBody>
      </p:sp>
      <p:sp>
        <p:nvSpPr>
          <p:cNvPr id="78855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620000" y="6248400"/>
            <a:ext cx="1066800" cy="328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6B7ED66-A10B-2B4D-971B-C4CE0483F87F}" type="slidenum">
              <a:rPr lang="en-US" altLang="en-US"/>
              <a:pPr algn="r"/>
              <a:t>32</a:t>
            </a:fld>
            <a:endParaRPr lang="en-US" altLang="en-US"/>
          </a:p>
        </p:txBody>
      </p:sp>
      <p:sp>
        <p:nvSpPr>
          <p:cNvPr id="78856" name="TextBox 11"/>
          <p:cNvSpPr txBox="1">
            <a:spLocks noChangeArrowheads="1"/>
          </p:cNvSpPr>
          <p:nvPr/>
        </p:nvSpPr>
        <p:spPr bwMode="auto">
          <a:xfrm>
            <a:off x="871538" y="4779963"/>
            <a:ext cx="1052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/>
              <a:t>Slideshow</a:t>
            </a:r>
          </a:p>
        </p:txBody>
      </p:sp>
      <p:sp>
        <p:nvSpPr>
          <p:cNvPr id="78857" name="TextBox 19"/>
          <p:cNvSpPr txBox="1">
            <a:spLocks noChangeArrowheads="1"/>
          </p:cNvSpPr>
          <p:nvPr/>
        </p:nvSpPr>
        <p:spPr bwMode="auto">
          <a:xfrm>
            <a:off x="2997200" y="5457825"/>
            <a:ext cx="15541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/>
              <a:t>Poster Downloads</a:t>
            </a:r>
          </a:p>
        </p:txBody>
      </p:sp>
      <p:sp>
        <p:nvSpPr>
          <p:cNvPr id="78858" name="TextBox 20"/>
          <p:cNvSpPr txBox="1">
            <a:spLocks noChangeArrowheads="1"/>
          </p:cNvSpPr>
          <p:nvPr/>
        </p:nvSpPr>
        <p:spPr bwMode="auto">
          <a:xfrm>
            <a:off x="5081588" y="49403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200"/>
              <a:t>Fillable Resident/</a:t>
            </a:r>
          </a:p>
          <a:p>
            <a:pPr algn="ctr"/>
            <a:r>
              <a:rPr lang="en-US" altLang="en-US" sz="1200"/>
              <a:t>Family Letter</a:t>
            </a:r>
          </a:p>
        </p:txBody>
      </p:sp>
      <p:sp>
        <p:nvSpPr>
          <p:cNvPr id="78859" name="TextBox 21"/>
          <p:cNvSpPr txBox="1">
            <a:spLocks noChangeArrowheads="1"/>
          </p:cNvSpPr>
          <p:nvPr/>
        </p:nvSpPr>
        <p:spPr bwMode="auto">
          <a:xfrm>
            <a:off x="6934200" y="3611563"/>
            <a:ext cx="168275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>
                <a:solidFill>
                  <a:srgbClr val="312879"/>
                </a:solidFill>
              </a:rPr>
              <a:t>PLUS:</a:t>
            </a:r>
          </a:p>
          <a:p>
            <a:pPr algn="ctr"/>
            <a:r>
              <a:rPr lang="en-US" altLang="en-US" sz="1400"/>
              <a:t>A repository of regional toolkits, algorithms, medical directives and initiatives</a:t>
            </a:r>
          </a:p>
        </p:txBody>
      </p:sp>
      <p:sp>
        <p:nvSpPr>
          <p:cNvPr id="78860" name="TextBox 22"/>
          <p:cNvSpPr txBox="1">
            <a:spLocks noChangeArrowheads="1"/>
          </p:cNvSpPr>
          <p:nvPr/>
        </p:nvSpPr>
        <p:spPr bwMode="auto">
          <a:xfrm>
            <a:off x="493713" y="6076950"/>
            <a:ext cx="8040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79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Wingdings 3" charset="2"/>
              <a:buNone/>
            </a:pPr>
            <a:r>
              <a:rPr lang="en-US" altLang="en-US" sz="2000">
                <a:solidFill>
                  <a:srgbClr val="312879"/>
                </a:solidFill>
                <a:hlinkClick r:id="rId3"/>
              </a:rPr>
              <a:t>ammi.ca/AntibioticAwareness</a:t>
            </a:r>
            <a:r>
              <a:rPr lang="en-US" altLang="en-US" sz="2000">
                <a:solidFill>
                  <a:srgbClr val="312879"/>
                </a:solidFill>
              </a:rPr>
              <a:t>          #SymptomFreeLetItBe</a:t>
            </a:r>
          </a:p>
        </p:txBody>
      </p:sp>
      <p:pic>
        <p:nvPicPr>
          <p:cNvPr id="7886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711575"/>
            <a:ext cx="1443038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777" y="3711575"/>
            <a:ext cx="1345239" cy="1746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09" y="3707605"/>
            <a:ext cx="1362368" cy="17502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29" y="3707605"/>
            <a:ext cx="947717" cy="1232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7305</TotalTime>
  <Words>1676</Words>
  <Application>Microsoft Macintosh PowerPoint</Application>
  <PresentationFormat>On-screen Show (4:3)</PresentationFormat>
  <Paragraphs>387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ＭＳ Ｐゴシック</vt:lpstr>
      <vt:lpstr>Verdana</vt:lpstr>
      <vt:lpstr>Wingdings</vt:lpstr>
      <vt:lpstr>Wingdings 3</vt:lpstr>
      <vt:lpstr>Clarity</vt:lpstr>
      <vt:lpstr>PowerPoint Presentation</vt:lpstr>
      <vt:lpstr>Asymptomatic Bacteriuria Campaign - Acknowledgements</vt:lpstr>
      <vt:lpstr>Asymptomatic Bacteriuria</vt:lpstr>
      <vt:lpstr>Asymptomatic Bacteriuria</vt:lpstr>
      <vt:lpstr>Asymptomatic Bacteriuria</vt:lpstr>
      <vt:lpstr>Asymptomatic Bacteriuria</vt:lpstr>
      <vt:lpstr>Asymptomatic Bacteriuria</vt:lpstr>
      <vt:lpstr>Practice Points</vt:lpstr>
      <vt:lpstr>Signs and Symptoms Suggestive of Urinary Tract Infection</vt:lpstr>
      <vt:lpstr>Signs that are NOT Suggestive of Urinary Tract Infection</vt:lpstr>
      <vt:lpstr>Signs &amp; Symptoms NOT Suggestive of Urinary Tract Infection</vt:lpstr>
      <vt:lpstr>Seniors or Catheterized Patients with Non-Specific Symptoms / Signs</vt:lpstr>
      <vt:lpstr>Dipsticks</vt:lpstr>
      <vt:lpstr>Urinalysis and Urine Cultures</vt:lpstr>
      <vt:lpstr>Urinalysis and Urine Cultures</vt:lpstr>
      <vt:lpstr>Urine Cultures</vt:lpstr>
      <vt:lpstr>PowerPoint Presentation</vt:lpstr>
      <vt:lpstr>Top Ten Myths Regarding the Diagnosis and Treatment of Urinary Tract Infections</vt:lpstr>
      <vt:lpstr>Myth: Urine is cloudy and smells bad - Patient has UTI</vt:lpstr>
      <vt:lpstr>Myth: Urine is positive for leucocyte esterase-  need to perform urine culture</vt:lpstr>
      <vt:lpstr>White Blood Cells (Leucocytes) in Urine - Pyuria</vt:lpstr>
      <vt:lpstr>Myth: Urine has nitrates present - Patient has UTI</vt:lpstr>
      <vt:lpstr>PowerPoint Presentation</vt:lpstr>
      <vt:lpstr>Residents with Non-Specific Symptoms</vt:lpstr>
      <vt:lpstr>Residents with Non-Specific Symptoms</vt:lpstr>
      <vt:lpstr>Asymptomatic Bacteriuria</vt:lpstr>
      <vt:lpstr>Asymptomatic Bacteriuria</vt:lpstr>
      <vt:lpstr>Reducing Antimicrobial Therapy for Asymptomatic Bacteriuria</vt:lpstr>
      <vt:lpstr>Antimicrobial Resistance</vt:lpstr>
      <vt:lpstr>Asymptomatic Bacteriuria</vt:lpstr>
      <vt:lpstr>Asymptomatic Bacteriuria Campaign… Symptom-Free Pee: LET IT BE</vt:lpstr>
      <vt:lpstr>Symptom-Free Pee: LET IT BE</vt:lpstr>
    </vt:vector>
  </TitlesOfParts>
  <Company>C&amp;WHC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Anaerobic Bacteriology</dc:title>
  <dc:creator>C&amp;WHC</dc:creator>
  <cp:lastModifiedBy>Info</cp:lastModifiedBy>
  <cp:revision>445</cp:revision>
  <cp:lastPrinted>2016-10-20T18:58:36Z</cp:lastPrinted>
  <dcterms:created xsi:type="dcterms:W3CDTF">2005-04-06T17:50:16Z</dcterms:created>
  <dcterms:modified xsi:type="dcterms:W3CDTF">2016-11-05T01:52:17Z</dcterms:modified>
</cp:coreProperties>
</file>